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98" r:id="rId2"/>
    <p:sldId id="2607" r:id="rId3"/>
    <p:sldId id="431" r:id="rId4"/>
    <p:sldId id="2608" r:id="rId5"/>
    <p:sldId id="2627" r:id="rId6"/>
    <p:sldId id="2611" r:id="rId7"/>
    <p:sldId id="2612" r:id="rId8"/>
    <p:sldId id="2614" r:id="rId9"/>
    <p:sldId id="2613" r:id="rId10"/>
    <p:sldId id="2615" r:id="rId11"/>
    <p:sldId id="2629" r:id="rId12"/>
    <p:sldId id="2616" r:id="rId13"/>
    <p:sldId id="2617" r:id="rId14"/>
    <p:sldId id="2619" r:id="rId15"/>
    <p:sldId id="2618" r:id="rId16"/>
    <p:sldId id="2622" r:id="rId17"/>
    <p:sldId id="2623" r:id="rId18"/>
    <p:sldId id="2624" r:id="rId19"/>
    <p:sldId id="2628" r:id="rId20"/>
    <p:sldId id="2625" r:id="rId21"/>
  </p:sldIdLst>
  <p:sldSz cx="12192000" cy="6858000"/>
  <p:notesSz cx="6858000" cy="9144000"/>
  <p:custDataLst>
    <p:tags r:id="rId2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" id="{3E6C9EF1-D882-4C55-A08F-244A762B696A}">
          <p14:sldIdLst>
            <p14:sldId id="2598"/>
          </p14:sldIdLst>
        </p14:section>
        <p14:section name="Agenda" id="{96DF2114-22F9-480E-B180-4B3B8C1FF9A2}">
          <p14:sldIdLst>
            <p14:sldId id="2607"/>
          </p14:sldIdLst>
        </p14:section>
        <p14:section name="Python" id="{32261FCD-A1CF-421E-AAD7-61F8B72BFF9D}">
          <p14:sldIdLst>
            <p14:sldId id="431"/>
            <p14:sldId id="2608"/>
          </p14:sldIdLst>
        </p14:section>
        <p14:section name="Numpy" id="{D856653C-3EAE-4341-AE3E-D7794038D04D}">
          <p14:sldIdLst>
            <p14:sldId id="2627"/>
            <p14:sldId id="2611"/>
            <p14:sldId id="2612"/>
            <p14:sldId id="2614"/>
            <p14:sldId id="2613"/>
            <p14:sldId id="2615"/>
            <p14:sldId id="2629"/>
            <p14:sldId id="2616"/>
            <p14:sldId id="2617"/>
            <p14:sldId id="2619"/>
            <p14:sldId id="2618"/>
          </p14:sldIdLst>
        </p14:section>
        <p14:section name="Matplotlib" id="{9E698561-3B35-A74D-AA44-2F6C41B10511}">
          <p14:sldIdLst>
            <p14:sldId id="2622"/>
            <p14:sldId id="2623"/>
            <p14:sldId id="2624"/>
          </p14:sldIdLst>
        </p14:section>
        <p14:section name="final_thoughts" id="{320BC830-DAED-FF47-B226-3AC2A1C4629F}">
          <p14:sldIdLst>
            <p14:sldId id="2628"/>
            <p14:sldId id="26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AF7"/>
    <a:srgbClr val="B1B50B"/>
    <a:srgbClr val="59A798"/>
    <a:srgbClr val="AD007C"/>
    <a:srgbClr val="80C535"/>
    <a:srgbClr val="E7B457"/>
    <a:srgbClr val="9A9A16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39" autoAdjust="0"/>
    <p:restoredTop sz="94243" autoAdjust="0"/>
  </p:normalViewPr>
  <p:slideViewPr>
    <p:cSldViewPr snapToGrid="0">
      <p:cViewPr>
        <p:scale>
          <a:sx n="91" d="100"/>
          <a:sy n="91" d="100"/>
        </p:scale>
        <p:origin x="144" y="86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1" Type="http://schemas.openxmlformats.org/officeDocument/2006/relationships/slide" Target="slides/slide13.xml"/><Relationship Id="rId12" Type="http://schemas.openxmlformats.org/officeDocument/2006/relationships/slide" Target="slides/slide14.xml"/><Relationship Id="rId13" Type="http://schemas.openxmlformats.org/officeDocument/2006/relationships/slide" Target="slides/slide15.xml"/><Relationship Id="rId14" Type="http://schemas.openxmlformats.org/officeDocument/2006/relationships/slide" Target="slides/slide16.xml"/><Relationship Id="rId15" Type="http://schemas.openxmlformats.org/officeDocument/2006/relationships/slide" Target="slides/slide17.xml"/><Relationship Id="rId16" Type="http://schemas.openxmlformats.org/officeDocument/2006/relationships/slide" Target="slides/slide18.xml"/><Relationship Id="rId17" Type="http://schemas.openxmlformats.org/officeDocument/2006/relationships/slide" Target="slides/slide19.xml"/><Relationship Id="rId18" Type="http://schemas.openxmlformats.org/officeDocument/2006/relationships/slide" Target="slides/slide20.xml"/><Relationship Id="rId1" Type="http://schemas.openxmlformats.org/officeDocument/2006/relationships/slide" Target="slides/slide1.xml"/><Relationship Id="rId2" Type="http://schemas.openxmlformats.org/officeDocument/2006/relationships/slide" Target="slides/slide3.xml"/><Relationship Id="rId3" Type="http://schemas.openxmlformats.org/officeDocument/2006/relationships/slide" Target="slides/slide4.xml"/><Relationship Id="rId4" Type="http://schemas.openxmlformats.org/officeDocument/2006/relationships/slide" Target="slides/slide6.xml"/><Relationship Id="rId5" Type="http://schemas.openxmlformats.org/officeDocument/2006/relationships/slide" Target="slides/slide7.xml"/><Relationship Id="rId6" Type="http://schemas.openxmlformats.org/officeDocument/2006/relationships/slide" Target="slides/slide8.xml"/><Relationship Id="rId7" Type="http://schemas.openxmlformats.org/officeDocument/2006/relationships/slide" Target="slides/slide9.xml"/><Relationship Id="rId8" Type="http://schemas.openxmlformats.org/officeDocument/2006/relationships/slide" Target="slides/slide10.xml"/><Relationship Id="rId9" Type="http://schemas.openxmlformats.org/officeDocument/2006/relationships/slide" Target="slides/slide11.xml"/><Relationship Id="rId10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22.10.19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svg"/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svg"/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xmlns="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xmlns="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xmlns="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xmlns="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xmlns="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xmlns="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xmlns="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xmlns="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xmlns="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xmlns="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xmlns="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xmlns="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xmlns="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xmlns="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xmlns="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xmlns="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xmlns="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xmlns="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xmlns="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xmlns="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xmlns="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xmlns="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xmlns="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xmlns="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xmlns="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xmlns="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xmlns="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xmlns="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xmlns="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xmlns="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xmlns="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xmlns="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xmlns="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xmlns="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xmlns="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xmlns="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xmlns="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xmlns="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xmlns="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xmlns="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xmlns="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xmlns="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xmlns="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xmlns="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xmlns="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xmlns="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xmlns="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xmlns="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xmlns="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xmlns="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xmlns="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xmlns="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xmlns="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xmlns="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icon to add chart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xmlns="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xmlns="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xmlns="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icon to add chart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xmlns="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xmlns="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xmlns="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icon to add chart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xmlns="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xmlns="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xmlns="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xmlns="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xmlns="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xmlns="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xmlns="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xmlns="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xmlns="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xmlns="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xmlns="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xmlns="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xmlns="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xmlns="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xmlns="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xmlns="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xmlns="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xmlns="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xmlns="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xmlns="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xmlns="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xmlns="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xmlns="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xmlns="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xmlns="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xmlns="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xmlns="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xmlns="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xmlns="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xmlns="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xmlns="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xmlns="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xmlns="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xmlns="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xmlns="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xmlns="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xmlns="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xmlns="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xmlns="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xmlns="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xmlns="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xmlns="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xmlns="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xmlns="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xmlns="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xmlns="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xmlns="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xmlns="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xmlns="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xmlns="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xmlns="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xmlns="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xmlns="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xmlns="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xmlns="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xmlns="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xmlns="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xmlns="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xmlns="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xmlns="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xmlns="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xmlns="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xmlns="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xmlns="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xmlns="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xmlns="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xmlns="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xmlns="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xmlns="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xmlns="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xmlns="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xmlns="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xmlns="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xmlns="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xmlns="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xmlns="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xmlns="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xmlns="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xmlns="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xmlns="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xmlns="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xmlns="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xmlns="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xmlns="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xmlns="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xmlns="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xmlns="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xmlns="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xmlns="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xmlns="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xmlns="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en-US" smtClean="0"/>
              <a:t>Drag picture to placeholder or click icon to add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xmlns="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xmlns="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xmlns="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xmlns="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xmlns="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xmlns="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xmlns="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xmlns="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xmlns="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xmlns="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xmlns="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xmlns="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xmlns="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xmlns="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xmlns="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xmlns="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xmlns="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xmlns="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xmlns="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xmlns="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xmlns="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xmlns="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xmlns="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xmlns="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xmlns="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xmlns="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xmlns="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xmlns="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image" Target="../media/image1.png"/><Relationship Id="rId51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xmlns="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20" Type="http://schemas.openxmlformats.org/officeDocument/2006/relationships/image" Target="../media/image13.svg"/><Relationship Id="rId21" Type="http://schemas.openxmlformats.org/officeDocument/2006/relationships/image" Target="../media/image7.png"/><Relationship Id="rId22" Type="http://schemas.openxmlformats.org/officeDocument/2006/relationships/image" Target="../media/image15.svg"/><Relationship Id="rId23" Type="http://schemas.openxmlformats.org/officeDocument/2006/relationships/image" Target="../media/image8.png"/><Relationship Id="rId24" Type="http://schemas.openxmlformats.org/officeDocument/2006/relationships/image" Target="../media/image17.svg"/><Relationship Id="rId25" Type="http://schemas.openxmlformats.org/officeDocument/2006/relationships/image" Target="../media/image9.png"/><Relationship Id="rId26" Type="http://schemas.openxmlformats.org/officeDocument/2006/relationships/image" Target="../media/image19.svg"/><Relationship Id="rId27" Type="http://schemas.openxmlformats.org/officeDocument/2006/relationships/image" Target="../media/image10.png"/><Relationship Id="rId28" Type="http://schemas.openxmlformats.org/officeDocument/2006/relationships/image" Target="../media/image21.svg"/><Relationship Id="rId29" Type="http://schemas.openxmlformats.org/officeDocument/2006/relationships/image" Target="../media/image11.png"/><Relationship Id="rId30" Type="http://schemas.openxmlformats.org/officeDocument/2006/relationships/image" Target="../media/image23.svg"/><Relationship Id="rId10" Type="http://schemas.openxmlformats.org/officeDocument/2006/relationships/tags" Target="../tags/tag15.xml"/><Relationship Id="rId11" Type="http://schemas.openxmlformats.org/officeDocument/2006/relationships/slideLayout" Target="../slideLayouts/slideLayout2.xml"/><Relationship Id="rId12" Type="http://schemas.openxmlformats.org/officeDocument/2006/relationships/hyperlink" Target="mailto:alice.baird@informatik.uni-augsburg.de" TargetMode="External"/><Relationship Id="rId13" Type="http://schemas.openxmlformats.org/officeDocument/2006/relationships/image" Target="../media/image3.png"/><Relationship Id="rId14" Type="http://schemas.openxmlformats.org/officeDocument/2006/relationships/image" Target="../media/image7.svg"/><Relationship Id="rId15" Type="http://schemas.openxmlformats.org/officeDocument/2006/relationships/image" Target="../media/image4.png"/><Relationship Id="rId16" Type="http://schemas.openxmlformats.org/officeDocument/2006/relationships/image" Target="../media/image9.svg"/><Relationship Id="rId17" Type="http://schemas.openxmlformats.org/officeDocument/2006/relationships/image" Target="../media/image5.png"/><Relationship Id="rId18" Type="http://schemas.openxmlformats.org/officeDocument/2006/relationships/image" Target="../media/image11.svg"/><Relationship Id="rId19" Type="http://schemas.openxmlformats.org/officeDocument/2006/relationships/image" Target="../media/image6.png"/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tags" Target="../tags/tag12.xml"/><Relationship Id="rId8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oursera.org/specializations/deep-learning" TargetMode="External"/><Relationship Id="rId3" Type="http://schemas.openxmlformats.org/officeDocument/2006/relationships/hyperlink" Target="http://www.deeplearningbook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anaconda.com" TargetMode="External"/><Relationship Id="rId3" Type="http://schemas.openxmlformats.org/officeDocument/2006/relationships/hyperlink" Target="https://www.python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sz="2600" dirty="0"/>
              <a:t>T</a:t>
            </a:r>
            <a:r>
              <a:rPr lang="de-DE" sz="2600" dirty="0" smtClean="0"/>
              <a:t>1: </a:t>
            </a:r>
            <a:r>
              <a:rPr lang="de-DE" sz="2600" dirty="0" err="1" smtClean="0"/>
              <a:t>Introduction</a:t>
            </a:r>
            <a:r>
              <a:rPr lang="de-DE" sz="2600" dirty="0" smtClean="0"/>
              <a:t> </a:t>
            </a:r>
            <a:r>
              <a:rPr lang="de-DE" sz="2600" dirty="0" err="1" smtClean="0"/>
              <a:t>to</a:t>
            </a:r>
            <a:r>
              <a:rPr lang="de-DE" sz="2600" dirty="0" smtClean="0"/>
              <a:t> Scientific Computing: Python </a:t>
            </a:r>
            <a:r>
              <a:rPr lang="mr-IN" sz="2600" dirty="0" smtClean="0"/>
              <a:t>–</a:t>
            </a:r>
            <a:r>
              <a:rPr lang="de-DE" sz="2600" dirty="0" smtClean="0"/>
              <a:t> </a:t>
            </a:r>
            <a:r>
              <a:rPr lang="de-DE" sz="2600" dirty="0" err="1" smtClean="0"/>
              <a:t>Numpy</a:t>
            </a:r>
            <a:r>
              <a:rPr lang="de-DE" sz="2600" dirty="0" smtClean="0"/>
              <a:t> </a:t>
            </a:r>
            <a:r>
              <a:rPr lang="de-DE" sz="2600" dirty="0" err="1" smtClean="0"/>
              <a:t>and</a:t>
            </a:r>
            <a:r>
              <a:rPr lang="de-DE" sz="2600" dirty="0" smtClean="0"/>
              <a:t> </a:t>
            </a:r>
            <a:r>
              <a:rPr lang="de-DE" sz="2600" dirty="0" err="1" smtClean="0"/>
              <a:t>Matplotlib</a:t>
            </a:r>
            <a:endParaRPr lang="de-DE" sz="2600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xmlns="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Alice Baird</a:t>
            </a:r>
            <a:endParaRPr lang="de-DE" dirty="0"/>
          </a:p>
          <a:p>
            <a:r>
              <a:rPr lang="de-DE" dirty="0" smtClean="0">
                <a:hlinkClick r:id="rId12"/>
              </a:rPr>
              <a:t>alice.baird@informatik.uni-augsburg.de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Deep</a:t>
            </a:r>
            <a:r>
              <a:rPr lang="de-DE" dirty="0" smtClean="0"/>
              <a:t> Learning </a:t>
            </a:r>
            <a:r>
              <a:rPr lang="mr-IN" dirty="0" smtClean="0"/>
              <a:t>–</a:t>
            </a:r>
            <a:r>
              <a:rPr lang="de-DE" dirty="0" smtClean="0"/>
              <a:t> EIHW </a:t>
            </a:r>
            <a:r>
              <a:rPr lang="mr-IN" dirty="0" smtClean="0"/>
              <a:t>–</a:t>
            </a:r>
            <a:r>
              <a:rPr lang="de-DE" dirty="0" smtClean="0"/>
              <a:t> University Augsburg</a:t>
            </a:r>
            <a:endParaRPr lang="de-DE" dirty="0"/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xmlns="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xmlns="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xmlns="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xmlns="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xmlns="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xmlns="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xmlns="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xmlns="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xmlns="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10753200" cy="4644000"/>
          </a:xfrm>
        </p:spPr>
        <p:txBody>
          <a:bodyPr/>
          <a:lstStyle/>
          <a:p>
            <a:pPr marL="298350" indent="-285750">
              <a:buFont typeface="Arial" charset="0"/>
              <a:buChar char="•"/>
            </a:pPr>
            <a:r>
              <a:rPr lang="en-GB" dirty="0" err="1" smtClean="0"/>
              <a:t>NumPy</a:t>
            </a:r>
            <a:r>
              <a:rPr lang="en-GB" dirty="0" smtClean="0"/>
              <a:t> arrays comprise elements of a single data type </a:t>
            </a:r>
          </a:p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The type object is accessible through the 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GB" i="1" dirty="0" err="1" smtClean="0">
                <a:latin typeface="Courier New" charset="0"/>
                <a:ea typeface="Courier New" charset="0"/>
                <a:cs typeface="Courier New" charset="0"/>
              </a:rPr>
              <a:t>dtype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i="1" dirty="0" smtClean="0"/>
              <a:t>attribute </a:t>
            </a:r>
          </a:p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Here are a few of the most important attributes of </a:t>
            </a:r>
            <a:r>
              <a:rPr lang="en-GB" i="1" dirty="0" err="1" smtClean="0"/>
              <a:t>dtype</a:t>
            </a:r>
            <a:r>
              <a:rPr lang="en-GB" i="1" dirty="0" smtClean="0"/>
              <a:t> objects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err="1" smtClean="0">
                <a:latin typeface="Courier New" charset="0"/>
                <a:ea typeface="Courier New" charset="0"/>
                <a:cs typeface="Courier New" charset="0"/>
              </a:rPr>
              <a:t>dtype.byteorder</a:t>
            </a:r>
            <a:r>
              <a:rPr lang="en-GB" i="1" dirty="0" smtClean="0"/>
              <a:t> – big or little endian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err="1" smtClean="0">
                <a:latin typeface="Courier New" charset="0"/>
                <a:ea typeface="Courier New" charset="0"/>
                <a:cs typeface="Courier New" charset="0"/>
              </a:rPr>
              <a:t>dtype.itemsize</a:t>
            </a:r>
            <a:r>
              <a:rPr lang="en-GB" i="1" dirty="0" smtClean="0"/>
              <a:t> – element size of this </a:t>
            </a:r>
            <a:r>
              <a:rPr lang="en-GB" i="1" dirty="0" err="1" smtClean="0"/>
              <a:t>dtype</a:t>
            </a:r>
            <a:r>
              <a:rPr lang="en-GB" i="1" dirty="0" smtClean="0"/>
              <a:t>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err="1" smtClean="0">
                <a:latin typeface="Courier New" charset="0"/>
                <a:ea typeface="Courier New" charset="0"/>
                <a:cs typeface="Courier New" charset="0"/>
              </a:rPr>
              <a:t>dtype.name</a:t>
            </a:r>
            <a:r>
              <a:rPr lang="en-GB" i="1" dirty="0" smtClean="0"/>
              <a:t> – a name for this </a:t>
            </a:r>
            <a:r>
              <a:rPr lang="en-GB" i="1" dirty="0" err="1" smtClean="0"/>
              <a:t>dtype</a:t>
            </a:r>
            <a:r>
              <a:rPr lang="en-GB" i="1" dirty="0" smtClean="0"/>
              <a:t> object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err="1" smtClean="0">
                <a:latin typeface="Courier New" charset="0"/>
                <a:ea typeface="Courier New" charset="0"/>
                <a:cs typeface="Courier New" charset="0"/>
              </a:rPr>
              <a:t>Dtype.type</a:t>
            </a:r>
            <a:r>
              <a:rPr lang="en-GB" i="1" dirty="0" smtClean="0"/>
              <a:t> – type object used to create scalers </a:t>
            </a: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Array Element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87" y="-2469702"/>
            <a:ext cx="8489201" cy="120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6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10753200" cy="4644000"/>
          </a:xfrm>
        </p:spPr>
        <p:txBody>
          <a:bodyPr/>
          <a:lstStyle/>
          <a:p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&gt;&gt;&gt; v1 = </a:t>
            </a:r>
            <a:r>
              <a:rPr lang="en-GB" i="1" dirty="0" err="1" smtClean="0">
                <a:latin typeface="Courier New" charset="0"/>
                <a:ea typeface="Courier New" charset="0"/>
                <a:cs typeface="Courier New" charset="0"/>
              </a:rPr>
              <a:t>np.array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0, 1, 2, 3, 4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])</a:t>
            </a:r>
            <a:endParaRPr lang="en-GB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pl-PL" dirty="0" smtClean="0">
                <a:latin typeface="Courier New" charset="0"/>
                <a:ea typeface="Courier New" charset="0"/>
                <a:cs typeface="Courier New" charset="0"/>
              </a:rPr>
              <a:t>v2 </a:t>
            </a:r>
            <a:r>
              <a:rPr lang="pl-PL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pl-PL" dirty="0" err="1">
                <a:latin typeface="Courier New" charset="0"/>
                <a:ea typeface="Courier New" charset="0"/>
                <a:cs typeface="Courier New" charset="0"/>
              </a:rPr>
              <a:t>np.array</a:t>
            </a:r>
            <a:r>
              <a:rPr lang="pl-PL" dirty="0">
                <a:latin typeface="Courier New" charset="0"/>
                <a:ea typeface="Courier New" charset="0"/>
                <a:cs typeface="Courier New" charset="0"/>
              </a:rPr>
              <a:t>([0,1,2,3,4,5,6,7,8,9,10,11,12,13,14</a:t>
            </a:r>
            <a:r>
              <a:rPr lang="pl-PL" dirty="0" smtClean="0"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v2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= v2.reshape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((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5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,))</a:t>
            </a:r>
            <a:endParaRPr lang="en-GB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v3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np.array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([v2,v2,v2])</a:t>
            </a:r>
          </a:p>
          <a:p>
            <a:endParaRPr lang="mr-IN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pl-PL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GB" i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follow.. 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23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8943226" cy="4644000"/>
          </a:xfrm>
        </p:spPr>
        <p:txBody>
          <a:bodyPr numCol="2"/>
          <a:lstStyle/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In 1 dimension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V1[1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] = 1</a:t>
            </a:r>
          </a:p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In 2 dimensions </a:t>
            </a:r>
            <a:endParaRPr lang="en-GB" i="1" dirty="0"/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V2[1,1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] = 6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V2[1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][1] = 6</a:t>
            </a:r>
          </a:p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Only a row from a 2D array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V2[1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5,6,7,8,9])</a:t>
            </a:r>
          </a:p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Only a column from a 2D array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V2[:, 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1] = 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1,6,11])</a:t>
            </a:r>
          </a:p>
          <a:p>
            <a:pPr marL="298350" indent="-285750">
              <a:buFont typeface="Arial" charset="0"/>
              <a:buChar char="•"/>
            </a:pPr>
            <a:endParaRPr lang="en-GB" i="1" dirty="0" smtClean="0"/>
          </a:p>
          <a:p>
            <a:pPr marL="298350" indent="-285750">
              <a:buFont typeface="Arial" charset="0"/>
              <a:buChar char="•"/>
            </a:pPr>
            <a:endParaRPr lang="en-GB" i="1" dirty="0" smtClean="0"/>
          </a:p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In 3 dimensions </a:t>
            </a:r>
            <a:r>
              <a:rPr lang="en-GB" i="1" dirty="0" smtClean="0"/>
              <a:t> (</a:t>
            </a:r>
            <a:r>
              <a:rPr lang="en-GB" i="1" dirty="0" err="1" smtClean="0"/>
              <a:t>i,j,k</a:t>
            </a:r>
            <a:r>
              <a:rPr lang="en-GB" i="1" dirty="0" smtClean="0"/>
              <a:t>)</a:t>
            </a:r>
            <a:endParaRPr lang="en-GB" i="1" dirty="0" smtClean="0"/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V3[2,0,2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] = 2</a:t>
            </a:r>
          </a:p>
          <a:p>
            <a:pPr marL="296863" indent="-284163">
              <a:buFont typeface="Arial" charset="0"/>
              <a:buChar char="•"/>
            </a:pPr>
            <a:r>
              <a:rPr lang="en-GB" i="1" dirty="0" smtClean="0"/>
              <a:t>3D row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V3[1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, 1] = 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([5,6,7,8,9])</a:t>
            </a:r>
          </a:p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3D column</a:t>
            </a:r>
            <a:endParaRPr lang="en-GB" i="1" dirty="0" smtClean="0"/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V3[0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, :, 1] = 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1,6,11])</a:t>
            </a: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 smtClean="0"/>
              <a:t>Indexing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12</a:t>
            </a:fld>
            <a:endParaRPr lang="de-DE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8915"/>
              </p:ext>
            </p:extLst>
          </p:nvPr>
        </p:nvGraphicFramePr>
        <p:xfrm>
          <a:off x="9384942" y="1669938"/>
          <a:ext cx="2369705" cy="426148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473941"/>
                <a:gridCol w="473941"/>
              </a:tblGrid>
              <a:tr h="42614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33487"/>
              </p:ext>
            </p:extLst>
          </p:nvPr>
        </p:nvGraphicFramePr>
        <p:xfrm>
          <a:off x="9384941" y="2390628"/>
          <a:ext cx="2369705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473941"/>
                <a:gridCol w="473941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10075118" y="1533084"/>
            <a:ext cx="1064159" cy="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896264" y="2429748"/>
            <a:ext cx="0" cy="114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952478" y="2768228"/>
            <a:ext cx="42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smtClean="0"/>
              <a:t>j</a:t>
            </a:r>
            <a:endParaRPr lang="en-GB" i="1"/>
          </a:p>
        </p:txBody>
      </p:sp>
      <p:sp>
        <p:nvSpPr>
          <p:cNvPr id="29" name="TextBox 28"/>
          <p:cNvSpPr txBox="1"/>
          <p:nvPr/>
        </p:nvSpPr>
        <p:spPr>
          <a:xfrm>
            <a:off x="10396789" y="1173811"/>
            <a:ext cx="42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k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92909"/>
              </p:ext>
            </p:extLst>
          </p:nvPr>
        </p:nvGraphicFramePr>
        <p:xfrm>
          <a:off x="4598039" y="5434994"/>
          <a:ext cx="2449935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89987"/>
                <a:gridCol w="489987"/>
                <a:gridCol w="489987"/>
                <a:gridCol w="489987"/>
                <a:gridCol w="489987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42364"/>
              </p:ext>
            </p:extLst>
          </p:nvPr>
        </p:nvGraphicFramePr>
        <p:xfrm>
          <a:off x="9663225" y="4649735"/>
          <a:ext cx="2449935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89987"/>
                <a:gridCol w="489987"/>
                <a:gridCol w="489987"/>
                <a:gridCol w="489987"/>
                <a:gridCol w="489987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4419956" y="5427082"/>
            <a:ext cx="0" cy="114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290988" y="5269595"/>
            <a:ext cx="967417" cy="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094074" y="6068627"/>
            <a:ext cx="2644412" cy="66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46658" y="5795531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smtClean="0"/>
              <a:t>j</a:t>
            </a:r>
            <a:endParaRPr lang="en-GB" i="1"/>
          </a:p>
        </p:txBody>
      </p:sp>
      <p:sp>
        <p:nvSpPr>
          <p:cNvPr id="36" name="TextBox 35"/>
          <p:cNvSpPr txBox="1"/>
          <p:nvPr/>
        </p:nvSpPr>
        <p:spPr>
          <a:xfrm>
            <a:off x="5583418" y="4818667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67299" y="6415000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i</a:t>
            </a:r>
            <a:endParaRPr lang="en-GB" i="1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21896"/>
              </p:ext>
            </p:extLst>
          </p:nvPr>
        </p:nvGraphicFramePr>
        <p:xfrm>
          <a:off x="7138976" y="5024234"/>
          <a:ext cx="2449935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89987"/>
                <a:gridCol w="489987"/>
                <a:gridCol w="489987"/>
                <a:gridCol w="489987"/>
                <a:gridCol w="489987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68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06278"/>
              </p:ext>
            </p:extLst>
          </p:nvPr>
        </p:nvGraphicFramePr>
        <p:xfrm>
          <a:off x="4466592" y="4669163"/>
          <a:ext cx="2449935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89987"/>
                <a:gridCol w="489987"/>
                <a:gridCol w="489987"/>
                <a:gridCol w="489987"/>
                <a:gridCol w="489987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8663152" cy="4644000"/>
          </a:xfrm>
        </p:spPr>
        <p:txBody>
          <a:bodyPr numCol="2"/>
          <a:lstStyle/>
          <a:p>
            <a:pPr marL="298350" indent="-285750">
              <a:buFont typeface="Arial" charset="0"/>
              <a:buChar char="•"/>
            </a:pPr>
            <a:r>
              <a:rPr lang="de-DE" i="1" dirty="0" smtClean="0"/>
              <a:t>In 1D</a:t>
            </a:r>
          </a:p>
          <a:p>
            <a:pPr marL="501750" lvl="1" indent="-285750">
              <a:buFont typeface="Arial" charset="0"/>
              <a:buChar char="•"/>
            </a:pPr>
            <a:r>
              <a:rPr lang="de-DE" i="1" dirty="0" smtClean="0">
                <a:latin typeface="Courier New" charset="0"/>
                <a:ea typeface="Courier New" charset="0"/>
                <a:cs typeface="Courier New" charset="0"/>
              </a:rPr>
              <a:t>V1[1:3</a:t>
            </a:r>
            <a:r>
              <a:rPr lang="de-DE" i="1" dirty="0" smtClean="0">
                <a:latin typeface="Courier New" charset="0"/>
                <a:ea typeface="Courier New" charset="0"/>
                <a:cs typeface="Courier New" charset="0"/>
              </a:rPr>
              <a:t>] = 1,2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/>
              <a:t>Inclusive : exclusive</a:t>
            </a:r>
          </a:p>
          <a:p>
            <a:pPr marL="298350" indent="-285750">
              <a:buFont typeface="Arial" charset="0"/>
              <a:buChar char="•"/>
            </a:pPr>
            <a:r>
              <a:rPr lang="de-DE" i="1" dirty="0" smtClean="0"/>
              <a:t>In </a:t>
            </a:r>
            <a:r>
              <a:rPr lang="de-DE" i="1" dirty="0" smtClean="0"/>
              <a:t>2D (</a:t>
            </a:r>
            <a:r>
              <a:rPr lang="de-DE" i="1" dirty="0" err="1" smtClean="0"/>
              <a:t>k,j</a:t>
            </a:r>
            <a:r>
              <a:rPr lang="de-DE" i="1" dirty="0" smtClean="0"/>
              <a:t>)</a:t>
            </a:r>
            <a:endParaRPr lang="de-DE" i="1" dirty="0"/>
          </a:p>
          <a:p>
            <a:pPr marL="501750" lvl="1" indent="-285750">
              <a:buFont typeface="Arial" charset="0"/>
              <a:buChar char="•"/>
            </a:pPr>
            <a:r>
              <a:rPr lang="de-DE" i="1" dirty="0" smtClean="0">
                <a:latin typeface="Courier New" charset="0"/>
                <a:ea typeface="Courier New" charset="0"/>
                <a:cs typeface="Courier New" charset="0"/>
              </a:rPr>
              <a:t>V2[1</a:t>
            </a:r>
            <a:r>
              <a:rPr lang="de-DE" i="1" dirty="0" smtClean="0">
                <a:latin typeface="Courier New" charset="0"/>
                <a:ea typeface="Courier New" charset="0"/>
                <a:cs typeface="Courier New" charset="0"/>
              </a:rPr>
              <a:t>:,1:2] = </a:t>
            </a:r>
            <a:r>
              <a:rPr lang="de-DE" i="1" dirty="0" smtClean="0">
                <a:latin typeface="Courier New" charset="0"/>
                <a:ea typeface="Courier New" charset="0"/>
                <a:cs typeface="Courier New" charset="0"/>
              </a:rPr>
              <a:t>([[6],[11]])</a:t>
            </a:r>
            <a:endParaRPr lang="de-DE" i="1" dirty="0">
              <a:latin typeface="Courier New" charset="0"/>
              <a:ea typeface="Courier New" charset="0"/>
              <a:cs typeface="Courier New" charset="0"/>
            </a:endParaRPr>
          </a:p>
          <a:p>
            <a:pPr marL="298350" indent="-285750">
              <a:buFont typeface="Arial" charset="0"/>
              <a:buChar char="•"/>
            </a:pPr>
            <a:r>
              <a:rPr lang="de-DE" i="1" dirty="0" smtClean="0"/>
              <a:t>In </a:t>
            </a:r>
            <a:r>
              <a:rPr lang="de-DE" i="1" dirty="0" smtClean="0"/>
              <a:t>3D (</a:t>
            </a:r>
            <a:r>
              <a:rPr lang="de-DE" i="1" dirty="0" err="1" smtClean="0"/>
              <a:t>i,j,k</a:t>
            </a:r>
            <a:r>
              <a:rPr lang="de-DE" i="1" dirty="0" smtClean="0"/>
              <a:t>)</a:t>
            </a:r>
            <a:endParaRPr lang="de-DE" i="1" dirty="0" smtClean="0"/>
          </a:p>
          <a:p>
            <a:pPr marL="501750" lvl="1" indent="-285750">
              <a:buFont typeface="Arial" charset="0"/>
              <a:buChar char="•"/>
            </a:pPr>
            <a:r>
              <a:rPr lang="de-DE" i="1" dirty="0" smtClean="0">
                <a:latin typeface="Courier New" charset="0"/>
                <a:ea typeface="Courier New" charset="0"/>
                <a:cs typeface="Courier New" charset="0"/>
              </a:rPr>
              <a:t>V3[1:3,:,:</a:t>
            </a:r>
            <a:r>
              <a:rPr lang="de-DE" i="1" dirty="0" smtClean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de-DE" i="1" dirty="0" smtClean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GB" i="1" dirty="0">
                <a:latin typeface="Courier New" charset="0"/>
                <a:ea typeface="Courier New" charset="0"/>
                <a:cs typeface="Courier New" charset="0"/>
              </a:rPr>
              <a:t>=</a:t>
            </a:r>
            <a:endParaRPr lang="de-DE" i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 smtClean="0"/>
              <a:t>Slicing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13</a:t>
            </a:fld>
            <a:endParaRPr lang="de-DE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454852"/>
              </p:ext>
            </p:extLst>
          </p:nvPr>
        </p:nvGraphicFramePr>
        <p:xfrm>
          <a:off x="8181064" y="1613668"/>
          <a:ext cx="2369705" cy="426148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473941"/>
                <a:gridCol w="473941"/>
              </a:tblGrid>
              <a:tr h="42614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406682"/>
              </p:ext>
            </p:extLst>
          </p:nvPr>
        </p:nvGraphicFramePr>
        <p:xfrm>
          <a:off x="8181063" y="2334358"/>
          <a:ext cx="2431069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535305"/>
                <a:gridCol w="473941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41607"/>
              </p:ext>
            </p:extLst>
          </p:nvPr>
        </p:nvGraphicFramePr>
        <p:xfrm>
          <a:off x="9531778" y="3883904"/>
          <a:ext cx="2449935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89987"/>
                <a:gridCol w="489987"/>
                <a:gridCol w="489987"/>
                <a:gridCol w="489987"/>
                <a:gridCol w="489987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>
            <a:off x="4288510" y="4689386"/>
            <a:ext cx="0" cy="114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58015" y="4461561"/>
            <a:ext cx="967417" cy="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145508" y="5457543"/>
            <a:ext cx="2644412" cy="662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15212" y="5057835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smtClean="0"/>
              <a:t>j</a:t>
            </a:r>
            <a:endParaRPr lang="en-GB" i="1"/>
          </a:p>
        </p:txBody>
      </p:sp>
      <p:sp>
        <p:nvSpPr>
          <p:cNvPr id="26" name="TextBox 25"/>
          <p:cNvSpPr txBox="1"/>
          <p:nvPr/>
        </p:nvSpPr>
        <p:spPr>
          <a:xfrm>
            <a:off x="5550445" y="4010633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18733" y="5803916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i</a:t>
            </a:r>
            <a:endParaRPr lang="en-GB" i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829957"/>
              </p:ext>
            </p:extLst>
          </p:nvPr>
        </p:nvGraphicFramePr>
        <p:xfrm>
          <a:off x="7007529" y="4258403"/>
          <a:ext cx="2449935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89987"/>
                <a:gridCol w="489987"/>
                <a:gridCol w="489987"/>
                <a:gridCol w="489987"/>
                <a:gridCol w="489987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77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8663152" cy="4644000"/>
          </a:xfrm>
        </p:spPr>
        <p:txBody>
          <a:bodyPr numCol="1"/>
          <a:lstStyle/>
          <a:p>
            <a:pPr marL="298350" indent="-285750">
              <a:buFont typeface="Arial" charset="0"/>
              <a:buChar char="•"/>
            </a:pPr>
            <a:r>
              <a:rPr lang="de-DE" i="1" dirty="0" err="1" smtClean="0"/>
              <a:t>Comparison</a:t>
            </a:r>
            <a:r>
              <a:rPr lang="de-DE" i="1" dirty="0" smtClean="0"/>
              <a:t>: &lt;, &lt;=, ==, !-, &gt;=, &gt;</a:t>
            </a:r>
          </a:p>
          <a:p>
            <a:pPr marL="298350" indent="-285750">
              <a:buFont typeface="Arial" charset="0"/>
              <a:buChar char="•"/>
            </a:pPr>
            <a:r>
              <a:rPr lang="de-DE" i="1" dirty="0" err="1" smtClean="0"/>
              <a:t>Arithmetic</a:t>
            </a:r>
            <a:r>
              <a:rPr lang="de-DE" i="1" dirty="0" smtClean="0"/>
              <a:t>: +, -, *, /, </a:t>
            </a:r>
            <a:r>
              <a:rPr lang="de-DE" i="1" dirty="0" err="1" smtClean="0"/>
              <a:t>recirocal</a:t>
            </a:r>
            <a:r>
              <a:rPr lang="de-DE" i="1" dirty="0" smtClean="0"/>
              <a:t>, </a:t>
            </a:r>
            <a:r>
              <a:rPr lang="de-DE" i="1" dirty="0" err="1" smtClean="0"/>
              <a:t>square</a:t>
            </a:r>
            <a:endParaRPr lang="de-DE" i="1" dirty="0" smtClean="0"/>
          </a:p>
          <a:p>
            <a:pPr marL="298350" indent="-285750">
              <a:buFont typeface="Arial" charset="0"/>
              <a:buChar char="•"/>
            </a:pPr>
            <a:r>
              <a:rPr lang="de-DE" i="1" dirty="0" err="1" smtClean="0"/>
              <a:t>Exponetial</a:t>
            </a:r>
            <a:r>
              <a:rPr lang="de-DE" i="1" dirty="0" smtClean="0"/>
              <a:t>: </a:t>
            </a:r>
            <a:r>
              <a:rPr lang="de-DE" i="1" dirty="0" err="1" smtClean="0"/>
              <a:t>exp</a:t>
            </a:r>
            <a:r>
              <a:rPr lang="de-DE" i="1" dirty="0" smtClean="0"/>
              <a:t>, </a:t>
            </a:r>
            <a:r>
              <a:rPr lang="de-DE" i="1" dirty="0" err="1" smtClean="0"/>
              <a:t>expml</a:t>
            </a:r>
            <a:r>
              <a:rPr lang="de-DE" i="1" dirty="0" smtClean="0"/>
              <a:t>, exp2, log, log10, log1p, log2, power, </a:t>
            </a:r>
            <a:r>
              <a:rPr lang="de-DE" i="1" dirty="0" err="1" smtClean="0"/>
              <a:t>sqrt</a:t>
            </a:r>
            <a:endParaRPr lang="de-DE" i="1" dirty="0" smtClean="0"/>
          </a:p>
          <a:p>
            <a:pPr marL="298350" indent="-285750">
              <a:buFont typeface="Arial" charset="0"/>
              <a:buChar char="•"/>
            </a:pPr>
            <a:r>
              <a:rPr lang="de-DE" i="1" dirty="0" err="1" smtClean="0"/>
              <a:t>Trigonometric</a:t>
            </a:r>
            <a:r>
              <a:rPr lang="de-DE" i="1" dirty="0" smtClean="0"/>
              <a:t>: sin, cos, tan, </a:t>
            </a:r>
            <a:r>
              <a:rPr lang="de-DE" i="1" dirty="0" err="1" smtClean="0"/>
              <a:t>acsin</a:t>
            </a:r>
            <a:r>
              <a:rPr lang="de-DE" i="1" dirty="0" smtClean="0"/>
              <a:t>, </a:t>
            </a:r>
            <a:r>
              <a:rPr lang="de-DE" i="1" dirty="0" err="1" smtClean="0"/>
              <a:t>arccos</a:t>
            </a:r>
            <a:r>
              <a:rPr lang="de-DE" i="1" dirty="0" smtClean="0"/>
              <a:t>, </a:t>
            </a:r>
            <a:r>
              <a:rPr lang="de-DE" i="1" dirty="0" err="1" smtClean="0"/>
              <a:t>atctan</a:t>
            </a:r>
            <a:r>
              <a:rPr lang="de-DE" i="1" dirty="0" smtClean="0"/>
              <a:t> </a:t>
            </a:r>
          </a:p>
          <a:p>
            <a:pPr marL="298350" indent="-285750">
              <a:buFont typeface="Arial" charset="0"/>
              <a:buChar char="•"/>
            </a:pPr>
            <a:r>
              <a:rPr lang="de-DE" i="1" dirty="0" err="1" smtClean="0"/>
              <a:t>Hyperbolic</a:t>
            </a:r>
            <a:r>
              <a:rPr lang="de-DE" i="1" dirty="0" smtClean="0"/>
              <a:t>: </a:t>
            </a:r>
            <a:r>
              <a:rPr lang="de-DE" i="1" dirty="0" err="1" smtClean="0"/>
              <a:t>sinh</a:t>
            </a:r>
            <a:r>
              <a:rPr lang="de-DE" i="1" dirty="0" smtClean="0"/>
              <a:t>, </a:t>
            </a:r>
            <a:r>
              <a:rPr lang="de-DE" i="1" dirty="0" err="1" smtClean="0"/>
              <a:t>cosh</a:t>
            </a:r>
            <a:r>
              <a:rPr lang="de-DE" i="1" dirty="0" smtClean="0"/>
              <a:t>, </a:t>
            </a:r>
            <a:r>
              <a:rPr lang="de-DE" i="1" dirty="0" err="1" smtClean="0"/>
              <a:t>tang</a:t>
            </a:r>
            <a:r>
              <a:rPr lang="de-DE" i="1" dirty="0" smtClean="0"/>
              <a:t>, </a:t>
            </a:r>
            <a:r>
              <a:rPr lang="de-DE" i="1" dirty="0" err="1" smtClean="0"/>
              <a:t>acsing</a:t>
            </a:r>
            <a:r>
              <a:rPr lang="de-DE" i="1" dirty="0" smtClean="0"/>
              <a:t>, </a:t>
            </a:r>
            <a:r>
              <a:rPr lang="de-DE" i="1" dirty="0" err="1" smtClean="0"/>
              <a:t>arcosh</a:t>
            </a:r>
            <a:r>
              <a:rPr lang="de-DE" i="1" dirty="0" smtClean="0"/>
              <a:t>, </a:t>
            </a:r>
            <a:r>
              <a:rPr lang="de-DE" i="1" dirty="0" err="1" smtClean="0"/>
              <a:t>atctanh</a:t>
            </a:r>
            <a:endParaRPr lang="de-DE" i="1" dirty="0" smtClean="0"/>
          </a:p>
          <a:p>
            <a:pPr marL="298350" indent="-285750">
              <a:buFont typeface="Arial" charset="0"/>
              <a:buChar char="•"/>
            </a:pPr>
            <a:r>
              <a:rPr lang="de-DE" i="1" dirty="0" err="1" smtClean="0"/>
              <a:t>Bitwise</a:t>
            </a:r>
            <a:r>
              <a:rPr lang="de-DE" i="1" dirty="0" smtClean="0"/>
              <a:t> </a:t>
            </a:r>
            <a:r>
              <a:rPr lang="de-DE" i="1" dirty="0" err="1" smtClean="0"/>
              <a:t>operations</a:t>
            </a:r>
            <a:r>
              <a:rPr lang="de-DE" i="1" dirty="0" smtClean="0"/>
              <a:t>: &amp;, |, </a:t>
            </a:r>
            <a:r>
              <a:rPr lang="en-US" dirty="0" smtClean="0"/>
              <a:t>~, </a:t>
            </a:r>
            <a:r>
              <a:rPr lang="en-US" dirty="0" err="1" smtClean="0"/>
              <a:t>left_shit</a:t>
            </a:r>
            <a:r>
              <a:rPr lang="en-US" dirty="0" smtClean="0"/>
              <a:t>, </a:t>
            </a:r>
            <a:r>
              <a:rPr lang="en-US" dirty="0" err="1" smtClean="0"/>
              <a:t>right_shift</a:t>
            </a:r>
            <a:endParaRPr lang="en-US" dirty="0" smtClean="0"/>
          </a:p>
          <a:p>
            <a:pPr marL="298350" indent="-285750">
              <a:buFont typeface="Arial" charset="0"/>
              <a:buChar char="•"/>
            </a:pPr>
            <a:r>
              <a:rPr lang="en-US" i="1" dirty="0" smtClean="0"/>
              <a:t>Logical operations: and, </a:t>
            </a:r>
            <a:r>
              <a:rPr lang="en-US" i="1" dirty="0" err="1" smtClean="0"/>
              <a:t>logical_xor</a:t>
            </a:r>
            <a:r>
              <a:rPr lang="en-US" i="1" dirty="0" smtClean="0"/>
              <a:t>, not, or</a:t>
            </a:r>
          </a:p>
          <a:p>
            <a:pPr marL="298350" indent="-285750">
              <a:buFont typeface="Arial" charset="0"/>
              <a:buChar char="•"/>
            </a:pPr>
            <a:r>
              <a:rPr lang="en-US" i="1" dirty="0" err="1" smtClean="0"/>
              <a:t>Preidcates</a:t>
            </a:r>
            <a:r>
              <a:rPr lang="en-US" i="1" dirty="0" smtClean="0"/>
              <a:t>, </a:t>
            </a:r>
            <a:r>
              <a:rPr lang="en-US" i="1" dirty="0" err="1" smtClean="0"/>
              <a:t>isfinite</a:t>
            </a:r>
            <a:r>
              <a:rPr lang="en-US" i="1" dirty="0" smtClean="0"/>
              <a:t>, </a:t>
            </a:r>
            <a:r>
              <a:rPr lang="en-US" i="1" dirty="0" err="1" smtClean="0"/>
              <a:t>isinf</a:t>
            </a:r>
            <a:r>
              <a:rPr lang="en-US" i="1" dirty="0" smtClean="0"/>
              <a:t>, </a:t>
            </a:r>
            <a:r>
              <a:rPr lang="en-US" i="1" dirty="0" err="1" smtClean="0"/>
              <a:t>isnan</a:t>
            </a:r>
            <a:r>
              <a:rPr lang="en-US" i="1" dirty="0" smtClean="0"/>
              <a:t>, </a:t>
            </a:r>
            <a:r>
              <a:rPr lang="en-US" i="1" dirty="0" err="1" smtClean="0"/>
              <a:t>signbit</a:t>
            </a:r>
            <a:endParaRPr lang="en-US" i="1" dirty="0" smtClean="0"/>
          </a:p>
          <a:p>
            <a:pPr marL="298350" indent="-285750">
              <a:buFont typeface="Arial" charset="0"/>
              <a:buChar char="•"/>
            </a:pPr>
            <a:r>
              <a:rPr lang="en-US" i="1" dirty="0" smtClean="0"/>
              <a:t>Other: abs, ceil, floor, mod, </a:t>
            </a:r>
            <a:r>
              <a:rPr lang="en-US" i="1" dirty="0" err="1" smtClean="0"/>
              <a:t>modf</a:t>
            </a:r>
            <a:r>
              <a:rPr lang="en-US" i="1" dirty="0" smtClean="0"/>
              <a:t>, round, </a:t>
            </a:r>
            <a:r>
              <a:rPr lang="en-US" i="1" dirty="0" err="1" smtClean="0"/>
              <a:t>sinc</a:t>
            </a:r>
            <a:r>
              <a:rPr lang="en-US" i="1" dirty="0" smtClean="0"/>
              <a:t>, sign, </a:t>
            </a:r>
            <a:r>
              <a:rPr lang="en-US" i="1" dirty="0" err="1" smtClean="0"/>
              <a:t>trunc</a:t>
            </a:r>
            <a:r>
              <a:rPr lang="de-DE" i="1" dirty="0" smtClean="0"/>
              <a:t> </a:t>
            </a: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Universal </a:t>
            </a:r>
            <a:r>
              <a:rPr lang="de-DE" dirty="0" err="1" smtClean="0"/>
              <a:t>functions</a:t>
            </a:r>
            <a:r>
              <a:rPr lang="de-DE" dirty="0" smtClean="0"/>
              <a:t> (</a:t>
            </a:r>
            <a:r>
              <a:rPr lang="de-DE" dirty="0" err="1" smtClean="0"/>
              <a:t>ufuncs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14</a:t>
            </a:fld>
            <a:endParaRPr lang="de-DE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8181064" y="1613668"/>
          <a:ext cx="2369705" cy="426148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473941"/>
                <a:gridCol w="473941"/>
              </a:tblGrid>
              <a:tr h="42614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8198298" y="2222209"/>
          <a:ext cx="2369705" cy="426148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473941"/>
                <a:gridCol w="473941"/>
              </a:tblGrid>
              <a:tr h="42614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8198298" y="2930361"/>
          <a:ext cx="2369705" cy="426148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473941"/>
                <a:gridCol w="473941"/>
              </a:tblGrid>
              <a:tr h="42614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DA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675149" y="1642076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75149" y="2250617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75149" y="2956140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922441" y="2282656"/>
            <a:ext cx="126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</a:t>
            </a:r>
            <a:r>
              <a:rPr lang="en-GB" i="1" dirty="0" smtClean="0"/>
              <a:t> = a + 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533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6600712" cy="4644000"/>
          </a:xfrm>
        </p:spPr>
        <p:txBody>
          <a:bodyPr numCol="1"/>
          <a:lstStyle/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Arrays with different, but compatible shapes can be used as arguments to </a:t>
            </a:r>
            <a:r>
              <a:rPr lang="en-GB" i="1" dirty="0" err="1" smtClean="0"/>
              <a:t>ufuncs</a:t>
            </a:r>
            <a:endParaRPr lang="en-GB" i="1" dirty="0" smtClean="0"/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c = a + 10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/>
              <a:t>Array scalar is broadcast to an array with shape (5,)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f = d + e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/>
              <a:t>Array of shape (3,1) is broadcast to an array of shape (3,3)</a:t>
            </a:r>
          </a:p>
          <a:p>
            <a:pPr marL="501750" lvl="1" indent="-285750">
              <a:buFont typeface="Arial" charset="0"/>
              <a:buChar char="•"/>
            </a:pPr>
            <a:endParaRPr lang="en-GB" i="1" dirty="0" smtClean="0"/>
          </a:p>
          <a:p>
            <a:pPr marL="298350" indent="-285750">
              <a:buFont typeface="Arial" charset="0"/>
              <a:buChar char="•"/>
            </a:pPr>
            <a:endParaRPr lang="de-DE" i="1" dirty="0" smtClean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Broadcasting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15</a:t>
            </a:fld>
            <a:endParaRPr lang="de-DE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65224"/>
              </p:ext>
            </p:extLst>
          </p:nvPr>
        </p:nvGraphicFramePr>
        <p:xfrm>
          <a:off x="8181064" y="1613668"/>
          <a:ext cx="2369705" cy="426148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473941"/>
                <a:gridCol w="473941"/>
              </a:tblGrid>
              <a:tr h="42614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960573"/>
              </p:ext>
            </p:extLst>
          </p:nvPr>
        </p:nvGraphicFramePr>
        <p:xfrm>
          <a:off x="8198298" y="2222209"/>
          <a:ext cx="2369705" cy="426148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473941"/>
                <a:gridCol w="473941"/>
              </a:tblGrid>
              <a:tr h="42614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72768"/>
              </p:ext>
            </p:extLst>
          </p:nvPr>
        </p:nvGraphicFramePr>
        <p:xfrm>
          <a:off x="8198298" y="2930361"/>
          <a:ext cx="2369705" cy="426148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  <a:gridCol w="473941"/>
                <a:gridCol w="473941"/>
              </a:tblGrid>
              <a:tr h="42614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675149" y="1642076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75149" y="2956140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17839"/>
              </p:ext>
            </p:extLst>
          </p:nvPr>
        </p:nvGraphicFramePr>
        <p:xfrm>
          <a:off x="7962071" y="3803689"/>
          <a:ext cx="1421823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946852"/>
              </p:ext>
            </p:extLst>
          </p:nvPr>
        </p:nvGraphicFramePr>
        <p:xfrm>
          <a:off x="7962071" y="5199197"/>
          <a:ext cx="473941" cy="1204375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</a:tblGrid>
              <a:tr h="411895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165512"/>
              </p:ext>
            </p:extLst>
          </p:nvPr>
        </p:nvGraphicFramePr>
        <p:xfrm>
          <a:off x="9962105" y="4628304"/>
          <a:ext cx="1421823" cy="118872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473941"/>
                <a:gridCol w="473941"/>
                <a:gridCol w="473941"/>
              </a:tblGrid>
              <a:tr h="38091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5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7562365" y="4213383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62364" y="5567689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35382" y="5037998"/>
            <a:ext cx="38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587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10753200" cy="4644000"/>
          </a:xfrm>
        </p:spPr>
        <p:txBody>
          <a:bodyPr/>
          <a:lstStyle/>
          <a:p>
            <a:pPr marL="298350" indent="-285750">
              <a:buFont typeface="Arial" charset="0"/>
              <a:buChar char="•"/>
            </a:pPr>
            <a:r>
              <a:rPr lang="en-GB" dirty="0" smtClean="0">
                <a:ea typeface="Courier New" charset="0"/>
                <a:cs typeface="Courier New" charset="0"/>
              </a:rPr>
              <a:t>Typically the human brain is more easily able to process information in a graphical form.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 smtClean="0">
                <a:ea typeface="Courier New" charset="0"/>
                <a:cs typeface="Courier New" charset="0"/>
              </a:rPr>
              <a:t>Visualisation for a fast and comparable interpretation of variables</a:t>
            </a:r>
          </a:p>
          <a:p>
            <a:pPr marL="298350" indent="-285750">
              <a:buFont typeface="Arial" charset="0"/>
              <a:buChar char="•"/>
            </a:pPr>
            <a:endParaRPr lang="de-DE" dirty="0" smtClean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 smtClean="0"/>
              <a:t>Why</a:t>
            </a:r>
            <a:r>
              <a:rPr lang="de-DE" dirty="0" smtClean="0"/>
              <a:t> Data </a:t>
            </a:r>
            <a:r>
              <a:rPr lang="en-GB" dirty="0" smtClean="0"/>
              <a:t>Visualisation</a:t>
            </a:r>
            <a:r>
              <a:rPr lang="de-DE" dirty="0" smtClean="0"/>
              <a:t> ?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25" y="2895403"/>
            <a:ext cx="3145837" cy="23593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82351" y="2469656"/>
            <a:ext cx="6555544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 smtClean="0">
                <a:latin typeface="Monaco" charset="0"/>
              </a:rPr>
              <a:t>X</a:t>
            </a:r>
            <a:r>
              <a:rPr lang="is-IS" sz="500" dirty="0" smtClean="0">
                <a:latin typeface="Monaco" charset="0"/>
              </a:rPr>
              <a:t> = array</a:t>
            </a:r>
            <a:r>
              <a:rPr lang="is-IS" sz="500" dirty="0">
                <a:latin typeface="Monaco" charset="0"/>
              </a:rPr>
              <a:t>([[0.21931611],</a:t>
            </a:r>
          </a:p>
          <a:p>
            <a:r>
              <a:rPr lang="is-IS" sz="500" dirty="0">
                <a:latin typeface="Monaco" charset="0"/>
              </a:rPr>
              <a:t>       [0.83822659],</a:t>
            </a:r>
          </a:p>
          <a:p>
            <a:r>
              <a:rPr lang="is-IS" sz="500" dirty="0">
                <a:latin typeface="Monaco" charset="0"/>
              </a:rPr>
              <a:t>       [0.03256711],</a:t>
            </a:r>
          </a:p>
          <a:p>
            <a:r>
              <a:rPr lang="is-IS" sz="500" dirty="0">
                <a:latin typeface="Monaco" charset="0"/>
              </a:rPr>
              <a:t>       [0.96840084],</a:t>
            </a:r>
          </a:p>
          <a:p>
            <a:r>
              <a:rPr lang="is-IS" sz="500" dirty="0">
                <a:latin typeface="Monaco" charset="0"/>
              </a:rPr>
              <a:t>       [0.42651861],</a:t>
            </a:r>
          </a:p>
          <a:p>
            <a:r>
              <a:rPr lang="is-IS" sz="500" dirty="0">
                <a:latin typeface="Monaco" charset="0"/>
              </a:rPr>
              <a:t>       [0.21550177],</a:t>
            </a:r>
          </a:p>
          <a:p>
            <a:r>
              <a:rPr lang="is-IS" sz="500" dirty="0">
                <a:latin typeface="Monaco" charset="0"/>
              </a:rPr>
              <a:t>       [0.70717934],</a:t>
            </a:r>
          </a:p>
          <a:p>
            <a:r>
              <a:rPr lang="is-IS" sz="500" dirty="0">
                <a:latin typeface="Monaco" charset="0"/>
              </a:rPr>
              <a:t>       [0.48524399],</a:t>
            </a:r>
          </a:p>
          <a:p>
            <a:r>
              <a:rPr lang="is-IS" sz="500" dirty="0">
                <a:latin typeface="Monaco" charset="0"/>
              </a:rPr>
              <a:t>       [0.84014719],</a:t>
            </a:r>
          </a:p>
          <a:p>
            <a:r>
              <a:rPr lang="is-IS" sz="500" dirty="0">
                <a:latin typeface="Monaco" charset="0"/>
              </a:rPr>
              <a:t>       [0.2804971 ],</a:t>
            </a:r>
          </a:p>
          <a:p>
            <a:r>
              <a:rPr lang="is-IS" sz="500" dirty="0">
                <a:latin typeface="Monaco" charset="0"/>
              </a:rPr>
              <a:t>       [0.3562661 ],</a:t>
            </a:r>
          </a:p>
          <a:p>
            <a:r>
              <a:rPr lang="is-IS" sz="500" dirty="0">
                <a:latin typeface="Monaco" charset="0"/>
              </a:rPr>
              <a:t>       [0.50785364],</a:t>
            </a:r>
          </a:p>
          <a:p>
            <a:r>
              <a:rPr lang="is-IS" sz="500" dirty="0">
                <a:latin typeface="Monaco" charset="0"/>
              </a:rPr>
              <a:t>       [0.77293316],</a:t>
            </a:r>
          </a:p>
          <a:p>
            <a:r>
              <a:rPr lang="is-IS" sz="500" dirty="0">
                <a:latin typeface="Monaco" charset="0"/>
              </a:rPr>
              <a:t>       [0.47939394],</a:t>
            </a:r>
          </a:p>
          <a:p>
            <a:r>
              <a:rPr lang="is-IS" sz="500" dirty="0">
                <a:latin typeface="Monaco" charset="0"/>
              </a:rPr>
              <a:t>       [0.07281517],</a:t>
            </a:r>
          </a:p>
          <a:p>
            <a:r>
              <a:rPr lang="is-IS" sz="500" dirty="0">
                <a:latin typeface="Monaco" charset="0"/>
              </a:rPr>
              <a:t>       [0.17597196],</a:t>
            </a:r>
          </a:p>
          <a:p>
            <a:r>
              <a:rPr lang="is-IS" sz="500" dirty="0">
                <a:latin typeface="Monaco" charset="0"/>
              </a:rPr>
              <a:t>       [0.90858472],</a:t>
            </a:r>
          </a:p>
          <a:p>
            <a:r>
              <a:rPr lang="is-IS" sz="500" dirty="0">
                <a:latin typeface="Monaco" charset="0"/>
              </a:rPr>
              <a:t>       [0.67431596],</a:t>
            </a:r>
          </a:p>
          <a:p>
            <a:r>
              <a:rPr lang="is-IS" sz="500" dirty="0">
                <a:latin typeface="Monaco" charset="0"/>
              </a:rPr>
              <a:t>       [0.66159206],</a:t>
            </a:r>
          </a:p>
          <a:p>
            <a:r>
              <a:rPr lang="is-IS" sz="500" dirty="0">
                <a:latin typeface="Monaco" charset="0"/>
              </a:rPr>
              <a:t>       [0.26029087],</a:t>
            </a:r>
          </a:p>
          <a:p>
            <a:r>
              <a:rPr lang="is-IS" sz="500" dirty="0">
                <a:latin typeface="Monaco" charset="0"/>
              </a:rPr>
              <a:t>       [0.6893011 ],</a:t>
            </a:r>
          </a:p>
          <a:p>
            <a:r>
              <a:rPr lang="is-IS" sz="500" dirty="0">
                <a:latin typeface="Monaco" charset="0"/>
              </a:rPr>
              <a:t>       [0.50652253],</a:t>
            </a:r>
          </a:p>
          <a:p>
            <a:r>
              <a:rPr lang="is-IS" sz="500" dirty="0">
                <a:latin typeface="Monaco" charset="0"/>
              </a:rPr>
              <a:t>       [0.4325244 ],</a:t>
            </a:r>
          </a:p>
          <a:p>
            <a:r>
              <a:rPr lang="is-IS" sz="500" dirty="0">
                <a:latin typeface="Monaco" charset="0"/>
              </a:rPr>
              <a:t>       [0.86211818],</a:t>
            </a:r>
          </a:p>
          <a:p>
            <a:r>
              <a:rPr lang="is-IS" sz="500" dirty="0">
                <a:latin typeface="Monaco" charset="0"/>
              </a:rPr>
              <a:t>       [0.43336198],</a:t>
            </a:r>
          </a:p>
          <a:p>
            <a:r>
              <a:rPr lang="is-IS" sz="500" dirty="0">
                <a:latin typeface="Monaco" charset="0"/>
              </a:rPr>
              <a:t>       [0.53473582],</a:t>
            </a:r>
          </a:p>
          <a:p>
            <a:r>
              <a:rPr lang="is-IS" sz="500" dirty="0">
                <a:latin typeface="Monaco" charset="0"/>
              </a:rPr>
              <a:t>       [0.68560849],</a:t>
            </a:r>
          </a:p>
          <a:p>
            <a:r>
              <a:rPr lang="is-IS" sz="500" dirty="0">
                <a:latin typeface="Monaco" charset="0"/>
              </a:rPr>
              <a:t>       [0.01609683],</a:t>
            </a:r>
          </a:p>
          <a:p>
            <a:r>
              <a:rPr lang="is-IS" sz="500" dirty="0">
                <a:latin typeface="Monaco" charset="0"/>
              </a:rPr>
              <a:t>       [0.92965087],</a:t>
            </a:r>
          </a:p>
          <a:p>
            <a:r>
              <a:rPr lang="is-IS" sz="500" dirty="0">
                <a:latin typeface="Monaco" charset="0"/>
              </a:rPr>
              <a:t>       [0.09711111],</a:t>
            </a:r>
          </a:p>
          <a:p>
            <a:r>
              <a:rPr lang="is-IS" sz="500" dirty="0">
                <a:latin typeface="Monaco" charset="0"/>
              </a:rPr>
              <a:t>       [0.80520133],</a:t>
            </a:r>
          </a:p>
          <a:p>
            <a:r>
              <a:rPr lang="is-IS" sz="500" dirty="0">
                <a:latin typeface="Monaco" charset="0"/>
              </a:rPr>
              <a:t>       [0.14279456],</a:t>
            </a:r>
          </a:p>
          <a:p>
            <a:r>
              <a:rPr lang="is-IS" sz="500" dirty="0">
                <a:latin typeface="Monaco" charset="0"/>
              </a:rPr>
              <a:t>       [0.68592087],</a:t>
            </a:r>
          </a:p>
          <a:p>
            <a:r>
              <a:rPr lang="is-IS" sz="500" dirty="0">
                <a:latin typeface="Monaco" charset="0"/>
              </a:rPr>
              <a:t>       [0.44764685],</a:t>
            </a:r>
          </a:p>
          <a:p>
            <a:r>
              <a:rPr lang="is-IS" sz="500" dirty="0">
                <a:latin typeface="Monaco" charset="0"/>
              </a:rPr>
              <a:t>       [0.62588539],</a:t>
            </a:r>
          </a:p>
          <a:p>
            <a:r>
              <a:rPr lang="is-IS" sz="500" dirty="0">
                <a:latin typeface="Monaco" charset="0"/>
              </a:rPr>
              <a:t>       [0.68284297],</a:t>
            </a:r>
          </a:p>
          <a:p>
            <a:r>
              <a:rPr lang="is-IS" sz="500" dirty="0">
                <a:latin typeface="Monaco" charset="0"/>
              </a:rPr>
              <a:t>       [0.70308722],</a:t>
            </a:r>
          </a:p>
          <a:p>
            <a:r>
              <a:rPr lang="is-IS" sz="500" dirty="0">
                <a:latin typeface="Monaco" charset="0"/>
              </a:rPr>
              <a:t>       [0.44747923],</a:t>
            </a:r>
          </a:p>
          <a:p>
            <a:r>
              <a:rPr lang="is-IS" sz="500" dirty="0">
                <a:latin typeface="Monaco" charset="0"/>
              </a:rPr>
              <a:t>       [0.16215412],</a:t>
            </a:r>
          </a:p>
          <a:p>
            <a:r>
              <a:rPr lang="is-IS" sz="500" dirty="0">
                <a:latin typeface="Monaco" charset="0"/>
              </a:rPr>
              <a:t>       [0.3452338 ],</a:t>
            </a:r>
          </a:p>
          <a:p>
            <a:r>
              <a:rPr lang="is-IS" sz="500" dirty="0">
                <a:latin typeface="Monaco" charset="0"/>
              </a:rPr>
              <a:t>       [0.6064216 ],</a:t>
            </a:r>
          </a:p>
          <a:p>
            <a:r>
              <a:rPr lang="is-IS" sz="500" dirty="0">
                <a:latin typeface="Monaco" charset="0"/>
              </a:rPr>
              <a:t>       [0.66584489],</a:t>
            </a:r>
          </a:p>
          <a:p>
            <a:r>
              <a:rPr lang="is-IS" sz="500" dirty="0">
                <a:latin typeface="Monaco" charset="0"/>
              </a:rPr>
              <a:t>       [0.56663805],</a:t>
            </a:r>
          </a:p>
          <a:p>
            <a:r>
              <a:rPr lang="is-IS" sz="500" dirty="0">
                <a:latin typeface="Monaco" charset="0"/>
              </a:rPr>
              <a:t>       [0.04397835],</a:t>
            </a:r>
          </a:p>
          <a:p>
            <a:r>
              <a:rPr lang="is-IS" sz="500" dirty="0">
                <a:latin typeface="Monaco" charset="0"/>
              </a:rPr>
              <a:t>       [0.06954956],</a:t>
            </a:r>
          </a:p>
          <a:p>
            <a:r>
              <a:rPr lang="is-IS" sz="500" dirty="0">
                <a:latin typeface="Monaco" charset="0"/>
              </a:rPr>
              <a:t>       [0.31945358],</a:t>
            </a:r>
          </a:p>
          <a:p>
            <a:r>
              <a:rPr lang="is-IS" sz="500" dirty="0">
                <a:latin typeface="Monaco" charset="0"/>
              </a:rPr>
              <a:t>       [0.77817736],</a:t>
            </a:r>
          </a:p>
          <a:p>
            <a:r>
              <a:rPr lang="is-IS" sz="500" dirty="0">
                <a:latin typeface="Monaco" charset="0"/>
              </a:rPr>
              <a:t>       [0.8689392 ],</a:t>
            </a:r>
          </a:p>
          <a:p>
            <a:r>
              <a:rPr lang="is-IS" sz="500" dirty="0">
                <a:latin typeface="Monaco" charset="0"/>
              </a:rPr>
              <a:t>       [0.16835546],</a:t>
            </a:r>
          </a:p>
          <a:p>
            <a:r>
              <a:rPr lang="is-IS" sz="500" dirty="0">
                <a:latin typeface="Monaco" charset="0"/>
              </a:rPr>
              <a:t>       [0.46908336]])</a:t>
            </a:r>
            <a:endParaRPr lang="is-IS" sz="500" dirty="0">
              <a:effectLst/>
              <a:latin typeface="Monac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42827" y="2469657"/>
            <a:ext cx="6096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 smtClean="0">
                <a:latin typeface="Monaco" charset="0"/>
              </a:rPr>
              <a:t>Y</a:t>
            </a:r>
            <a:r>
              <a:rPr lang="is-IS" sz="500" dirty="0" smtClean="0">
                <a:latin typeface="Monaco" charset="0"/>
              </a:rPr>
              <a:t> =array</a:t>
            </a:r>
            <a:r>
              <a:rPr lang="is-IS" sz="500" dirty="0">
                <a:latin typeface="Monaco" charset="0"/>
              </a:rPr>
              <a:t>([[0.74936574],</a:t>
            </a:r>
          </a:p>
          <a:p>
            <a:r>
              <a:rPr lang="is-IS" sz="500" dirty="0">
                <a:latin typeface="Monaco" charset="0"/>
              </a:rPr>
              <a:t>       [0.79258384],</a:t>
            </a:r>
          </a:p>
          <a:p>
            <a:r>
              <a:rPr lang="is-IS" sz="500" dirty="0">
                <a:latin typeface="Monaco" charset="0"/>
              </a:rPr>
              <a:t>       [0.06382664],</a:t>
            </a:r>
          </a:p>
          <a:p>
            <a:r>
              <a:rPr lang="is-IS" sz="500" dirty="0">
                <a:latin typeface="Monaco" charset="0"/>
              </a:rPr>
              <a:t>       [0.63906225],</a:t>
            </a:r>
          </a:p>
          <a:p>
            <a:r>
              <a:rPr lang="is-IS" sz="500" dirty="0">
                <a:latin typeface="Monaco" charset="0"/>
              </a:rPr>
              <a:t>       [0.02960675],</a:t>
            </a:r>
          </a:p>
          <a:p>
            <a:r>
              <a:rPr lang="is-IS" sz="500" dirty="0">
                <a:latin typeface="Monaco" charset="0"/>
              </a:rPr>
              <a:t>       [0.70849428],</a:t>
            </a:r>
          </a:p>
          <a:p>
            <a:r>
              <a:rPr lang="is-IS" sz="500" dirty="0">
                <a:latin typeface="Monaco" charset="0"/>
              </a:rPr>
              <a:t>       [0.23447195],</a:t>
            </a:r>
          </a:p>
          <a:p>
            <a:r>
              <a:rPr lang="is-IS" sz="500" dirty="0">
                <a:latin typeface="Monaco" charset="0"/>
              </a:rPr>
              <a:t>       [0.87444149],</a:t>
            </a:r>
          </a:p>
          <a:p>
            <a:r>
              <a:rPr lang="is-IS" sz="500" dirty="0">
                <a:latin typeface="Monaco" charset="0"/>
              </a:rPr>
              <a:t>       [0.49482896],</a:t>
            </a:r>
          </a:p>
          <a:p>
            <a:r>
              <a:rPr lang="is-IS" sz="500" dirty="0">
                <a:latin typeface="Monaco" charset="0"/>
              </a:rPr>
              <a:t>       [0.4019388 ],</a:t>
            </a:r>
          </a:p>
          <a:p>
            <a:r>
              <a:rPr lang="is-IS" sz="500" dirty="0">
                <a:latin typeface="Monaco" charset="0"/>
              </a:rPr>
              <a:t>       [0.95039339],</a:t>
            </a:r>
          </a:p>
          <a:p>
            <a:r>
              <a:rPr lang="is-IS" sz="500" dirty="0">
                <a:latin typeface="Monaco" charset="0"/>
              </a:rPr>
              <a:t>       [0.18576771],</a:t>
            </a:r>
          </a:p>
          <a:p>
            <a:r>
              <a:rPr lang="is-IS" sz="500" dirty="0">
                <a:latin typeface="Monaco" charset="0"/>
              </a:rPr>
              <a:t>       [0.29146152],</a:t>
            </a:r>
          </a:p>
          <a:p>
            <a:r>
              <a:rPr lang="is-IS" sz="500" dirty="0">
                <a:latin typeface="Monaco" charset="0"/>
              </a:rPr>
              <a:t>       [0.62398151],</a:t>
            </a:r>
          </a:p>
          <a:p>
            <a:r>
              <a:rPr lang="is-IS" sz="500" dirty="0">
                <a:latin typeface="Monaco" charset="0"/>
              </a:rPr>
              <a:t>       [0.74295998],</a:t>
            </a:r>
          </a:p>
          <a:p>
            <a:r>
              <a:rPr lang="is-IS" sz="500" dirty="0">
                <a:latin typeface="Monaco" charset="0"/>
              </a:rPr>
              <a:t>       [0.46837823],</a:t>
            </a:r>
          </a:p>
          <a:p>
            <a:r>
              <a:rPr lang="is-IS" sz="500" dirty="0">
                <a:latin typeface="Monaco" charset="0"/>
              </a:rPr>
              <a:t>       [0.33560226],</a:t>
            </a:r>
          </a:p>
          <a:p>
            <a:r>
              <a:rPr lang="is-IS" sz="500" dirty="0">
                <a:latin typeface="Monaco" charset="0"/>
              </a:rPr>
              <a:t>       [0.63003699],</a:t>
            </a:r>
          </a:p>
          <a:p>
            <a:r>
              <a:rPr lang="is-IS" sz="500" dirty="0">
                <a:latin typeface="Monaco" charset="0"/>
              </a:rPr>
              <a:t>       [0.41267455],</a:t>
            </a:r>
          </a:p>
          <a:p>
            <a:r>
              <a:rPr lang="is-IS" sz="500" dirty="0">
                <a:latin typeface="Monaco" charset="0"/>
              </a:rPr>
              <a:t>       [0.892257  ],</a:t>
            </a:r>
          </a:p>
          <a:p>
            <a:r>
              <a:rPr lang="is-IS" sz="500" dirty="0">
                <a:latin typeface="Monaco" charset="0"/>
              </a:rPr>
              <a:t>       [0.00162714],</a:t>
            </a:r>
          </a:p>
          <a:p>
            <a:r>
              <a:rPr lang="is-IS" sz="500" dirty="0">
                <a:latin typeface="Monaco" charset="0"/>
              </a:rPr>
              <a:t>       [0.59887539],</a:t>
            </a:r>
          </a:p>
          <a:p>
            <a:r>
              <a:rPr lang="is-IS" sz="500" dirty="0">
                <a:latin typeface="Monaco" charset="0"/>
              </a:rPr>
              <a:t>       [0.52160887],</a:t>
            </a:r>
          </a:p>
          <a:p>
            <a:r>
              <a:rPr lang="is-IS" sz="500" dirty="0">
                <a:latin typeface="Monaco" charset="0"/>
              </a:rPr>
              <a:t>       [0.42736936],</a:t>
            </a:r>
          </a:p>
          <a:p>
            <a:r>
              <a:rPr lang="is-IS" sz="500" dirty="0">
                <a:latin typeface="Monaco" charset="0"/>
              </a:rPr>
              <a:t>       [0.59611896],</a:t>
            </a:r>
          </a:p>
          <a:p>
            <a:r>
              <a:rPr lang="is-IS" sz="500" dirty="0">
                <a:latin typeface="Monaco" charset="0"/>
              </a:rPr>
              <a:t>       [0.04349762],</a:t>
            </a:r>
          </a:p>
          <a:p>
            <a:r>
              <a:rPr lang="is-IS" sz="500" dirty="0">
                <a:latin typeface="Monaco" charset="0"/>
              </a:rPr>
              <a:t>       [0.10889983],</a:t>
            </a:r>
          </a:p>
          <a:p>
            <a:r>
              <a:rPr lang="is-IS" sz="500" dirty="0">
                <a:latin typeface="Monaco" charset="0"/>
              </a:rPr>
              <a:t>       [0.61417486],</a:t>
            </a:r>
          </a:p>
          <a:p>
            <a:r>
              <a:rPr lang="is-IS" sz="500" dirty="0">
                <a:latin typeface="Monaco" charset="0"/>
              </a:rPr>
              <a:t>       [0.71631042],</a:t>
            </a:r>
          </a:p>
          <a:p>
            <a:r>
              <a:rPr lang="is-IS" sz="500" dirty="0">
                <a:latin typeface="Monaco" charset="0"/>
              </a:rPr>
              <a:t>       [0.2598101 ],</a:t>
            </a:r>
          </a:p>
          <a:p>
            <a:r>
              <a:rPr lang="is-IS" sz="500" dirty="0">
                <a:latin typeface="Monaco" charset="0"/>
              </a:rPr>
              <a:t>       [0.19144972],</a:t>
            </a:r>
          </a:p>
          <a:p>
            <a:r>
              <a:rPr lang="is-IS" sz="500" dirty="0">
                <a:latin typeface="Monaco" charset="0"/>
              </a:rPr>
              <a:t>       [0.69364723],</a:t>
            </a:r>
          </a:p>
          <a:p>
            <a:r>
              <a:rPr lang="is-IS" sz="500" dirty="0">
                <a:latin typeface="Monaco" charset="0"/>
              </a:rPr>
              <a:t>       [0.15829926],</a:t>
            </a:r>
          </a:p>
          <a:p>
            <a:r>
              <a:rPr lang="is-IS" sz="500" dirty="0">
                <a:latin typeface="Monaco" charset="0"/>
              </a:rPr>
              <a:t>       [0.74699998],</a:t>
            </a:r>
          </a:p>
          <a:p>
            <a:r>
              <a:rPr lang="is-IS" sz="500" dirty="0">
                <a:latin typeface="Monaco" charset="0"/>
              </a:rPr>
              <a:t>       [0.26947397],</a:t>
            </a:r>
          </a:p>
          <a:p>
            <a:r>
              <a:rPr lang="is-IS" sz="500" dirty="0">
                <a:latin typeface="Monaco" charset="0"/>
              </a:rPr>
              <a:t>       [0.19101634],</a:t>
            </a:r>
          </a:p>
          <a:p>
            <a:r>
              <a:rPr lang="is-IS" sz="500" dirty="0">
                <a:latin typeface="Monaco" charset="0"/>
              </a:rPr>
              <a:t>       [0.46475356],</a:t>
            </a:r>
          </a:p>
          <a:p>
            <a:r>
              <a:rPr lang="is-IS" sz="500" dirty="0">
                <a:latin typeface="Monaco" charset="0"/>
              </a:rPr>
              <a:t>       [0.50004881],</a:t>
            </a:r>
          </a:p>
          <a:p>
            <a:r>
              <a:rPr lang="is-IS" sz="500" dirty="0">
                <a:latin typeface="Monaco" charset="0"/>
              </a:rPr>
              <a:t>       [0.39163537],</a:t>
            </a:r>
          </a:p>
          <a:p>
            <a:r>
              <a:rPr lang="is-IS" sz="500" dirty="0">
                <a:latin typeface="Monaco" charset="0"/>
              </a:rPr>
              <a:t>       [0.28780942],</a:t>
            </a:r>
          </a:p>
          <a:p>
            <a:r>
              <a:rPr lang="is-IS" sz="500" dirty="0">
                <a:latin typeface="Monaco" charset="0"/>
              </a:rPr>
              <a:t>       [0.35077044],</a:t>
            </a:r>
          </a:p>
          <a:p>
            <a:r>
              <a:rPr lang="is-IS" sz="500" dirty="0">
                <a:latin typeface="Monaco" charset="0"/>
              </a:rPr>
              <a:t>       [0.72415303],</a:t>
            </a:r>
          </a:p>
          <a:p>
            <a:r>
              <a:rPr lang="is-IS" sz="500" dirty="0">
                <a:latin typeface="Monaco" charset="0"/>
              </a:rPr>
              <a:t>       [0.20121398],</a:t>
            </a:r>
          </a:p>
          <a:p>
            <a:r>
              <a:rPr lang="is-IS" sz="500" dirty="0">
                <a:latin typeface="Monaco" charset="0"/>
              </a:rPr>
              <a:t>       [0.22419878],</a:t>
            </a:r>
          </a:p>
          <a:p>
            <a:r>
              <a:rPr lang="is-IS" sz="500" dirty="0">
                <a:latin typeface="Monaco" charset="0"/>
              </a:rPr>
              <a:t>       [0.64920682],</a:t>
            </a:r>
          </a:p>
          <a:p>
            <a:r>
              <a:rPr lang="is-IS" sz="500" dirty="0">
                <a:latin typeface="Monaco" charset="0"/>
              </a:rPr>
              <a:t>       [0.43322217],</a:t>
            </a:r>
          </a:p>
          <a:p>
            <a:r>
              <a:rPr lang="is-IS" sz="500" dirty="0">
                <a:latin typeface="Monaco" charset="0"/>
              </a:rPr>
              <a:t>       [0.5803156 ],</a:t>
            </a:r>
          </a:p>
          <a:p>
            <a:r>
              <a:rPr lang="is-IS" sz="500" dirty="0">
                <a:latin typeface="Monaco" charset="0"/>
              </a:rPr>
              <a:t>       [0.77363282],</a:t>
            </a:r>
          </a:p>
          <a:p>
            <a:r>
              <a:rPr lang="is-IS" sz="500" dirty="0">
                <a:latin typeface="Monaco" charset="0"/>
              </a:rPr>
              <a:t>       [0.2353177 ],</a:t>
            </a:r>
          </a:p>
          <a:p>
            <a:r>
              <a:rPr lang="is-IS" sz="500" dirty="0">
                <a:latin typeface="Monaco" charset="0"/>
              </a:rPr>
              <a:t>       [0.10631033]])</a:t>
            </a:r>
            <a:endParaRPr lang="is-IS" sz="500" dirty="0">
              <a:effectLst/>
              <a:latin typeface="Monaco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118252" y="2996418"/>
            <a:ext cx="1055077" cy="24055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05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34" y="3122779"/>
            <a:ext cx="2624666" cy="1968500"/>
          </a:xfrm>
          <a:prstGeom prst="rect">
            <a:avLst/>
          </a:prstGeom>
        </p:spPr>
      </p:pic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10753200" cy="4644000"/>
          </a:xfrm>
        </p:spPr>
        <p:txBody>
          <a:bodyPr/>
          <a:lstStyle/>
          <a:p>
            <a:pPr marL="298350" indent="-285750">
              <a:buFont typeface="Arial" charset="0"/>
              <a:buChar char="•"/>
            </a:pPr>
            <a:r>
              <a:rPr lang="en-GB" dirty="0" err="1" smtClean="0">
                <a:ea typeface="Courier New" charset="0"/>
                <a:cs typeface="Courier New" charset="0"/>
              </a:rPr>
              <a:t>Matplotlib</a:t>
            </a:r>
            <a:r>
              <a:rPr lang="en-GB" dirty="0" smtClean="0">
                <a:ea typeface="Courier New" charset="0"/>
                <a:cs typeface="Courier New" charset="0"/>
              </a:rPr>
              <a:t> is a Python package used predominately for 2D graphics 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 err="1" smtClean="0">
                <a:ea typeface="Courier New" charset="0"/>
                <a:cs typeface="Courier New" charset="0"/>
              </a:rPr>
              <a:t>Bargraphs</a:t>
            </a:r>
            <a:r>
              <a:rPr lang="en-GB" dirty="0" smtClean="0">
                <a:ea typeface="Courier New" charset="0"/>
                <a:cs typeface="Courier New" charset="0"/>
              </a:rPr>
              <a:t>, Histograms</a:t>
            </a:r>
            <a:r>
              <a:rPr lang="de-DE" dirty="0" smtClean="0"/>
              <a:t>, </a:t>
            </a:r>
            <a:r>
              <a:rPr lang="de-DE" dirty="0" err="1" smtClean="0"/>
              <a:t>Scatter</a:t>
            </a:r>
            <a:r>
              <a:rPr lang="de-DE" dirty="0" smtClean="0"/>
              <a:t> Plot, </a:t>
            </a:r>
            <a:r>
              <a:rPr lang="de-DE" dirty="0" err="1" smtClean="0"/>
              <a:t>Pie</a:t>
            </a:r>
            <a:r>
              <a:rPr lang="de-DE" dirty="0" smtClean="0"/>
              <a:t> Plot, Hexagonal Bin Plot, Area Plot </a:t>
            </a:r>
          </a:p>
          <a:p>
            <a:pPr marL="298350" indent="-285750">
              <a:buFont typeface="Arial" charset="0"/>
              <a:buChar char="•"/>
            </a:pPr>
            <a:endParaRPr lang="en-GB" dirty="0" smtClean="0">
              <a:ea typeface="Courier New" charset="0"/>
              <a:cs typeface="Courier New" charset="0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5" y="2961474"/>
            <a:ext cx="3063239" cy="229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754" y="2958315"/>
            <a:ext cx="3063239" cy="2297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76" y="2958315"/>
            <a:ext cx="3063239" cy="229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10753200" cy="4644000"/>
          </a:xfrm>
        </p:spPr>
        <p:txBody>
          <a:bodyPr/>
          <a:lstStyle/>
          <a:p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GB" dirty="0" err="1">
                <a:latin typeface="Courier New" charset="0"/>
                <a:ea typeface="Courier New" charset="0"/>
                <a:cs typeface="Courier New" charset="0"/>
              </a:rPr>
              <a:t>matplotlib.pyplot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en-GB" dirty="0" err="1">
                <a:latin typeface="Courier New" charset="0"/>
                <a:ea typeface="Courier New" charset="0"/>
                <a:cs typeface="Courier New" charset="0"/>
              </a:rPr>
              <a:t>plt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GB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x 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= [5,4,6,4,8,9,6,4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y 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= [1,2,3,4,5,6,7,8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plt.scatter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plt.title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('example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plt.ylabel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('y axis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plt.xlabel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('x axis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plt.show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GB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40" y="1365122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Deep</a:t>
            </a:r>
            <a:r>
              <a:rPr lang="de-DE" dirty="0" smtClean="0"/>
              <a:t> Learning (</a:t>
            </a:r>
            <a:r>
              <a:rPr lang="de-DE" dirty="0" err="1" smtClean="0"/>
              <a:t>NumPy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charset="0"/>
              <a:buChar char="•"/>
            </a:pPr>
            <a:r>
              <a:rPr lang="en-GB" dirty="0" err="1" smtClean="0"/>
              <a:t>Becominghuman.ai</a:t>
            </a:r>
            <a:endParaRPr lang="en-GB" dirty="0"/>
          </a:p>
          <a:p>
            <a:pPr marL="298350" indent="-285750">
              <a:buFont typeface="Arial" charset="0"/>
              <a:buChar char="•"/>
            </a:pPr>
            <a:r>
              <a:rPr lang="en-GB" dirty="0" err="1" smtClean="0"/>
              <a:t>Medium.com</a:t>
            </a:r>
            <a:endParaRPr lang="en-GB" dirty="0" smtClean="0"/>
          </a:p>
          <a:p>
            <a:pPr marL="298350" indent="-285750">
              <a:buFont typeface="Arial" charset="0"/>
              <a:buChar char="•"/>
            </a:pPr>
            <a:r>
              <a:rPr lang="en-GB" dirty="0" err="1" smtClean="0"/>
              <a:t>Towardsdatascience.com</a:t>
            </a:r>
            <a:endParaRPr lang="en-GB" dirty="0" smtClean="0"/>
          </a:p>
          <a:p>
            <a:pPr marL="298350" indent="-285750">
              <a:buFont typeface="Arial" charset="0"/>
              <a:buChar char="•"/>
            </a:pPr>
            <a:r>
              <a:rPr lang="en-GB" dirty="0" err="1" smtClean="0"/>
              <a:t>Hackeroon.com</a:t>
            </a:r>
            <a:endParaRPr lang="en-GB" dirty="0" smtClean="0"/>
          </a:p>
          <a:p>
            <a:pPr marL="298350" indent="-285750">
              <a:buFont typeface="Arial" charset="0"/>
              <a:buChar char="•"/>
            </a:pPr>
            <a:endParaRPr lang="en-GB" dirty="0" smtClean="0"/>
          </a:p>
          <a:p>
            <a:pPr marL="298350" indent="-285750">
              <a:buFont typeface="Arial" charset="0"/>
              <a:buChar char="•"/>
            </a:pPr>
            <a:r>
              <a:rPr lang="en-GB" dirty="0" smtClean="0"/>
              <a:t>Coursera - </a:t>
            </a:r>
            <a:r>
              <a:rPr lang="en-GB" u="sng" dirty="0">
                <a:hlinkClick r:id="rId2"/>
              </a:rPr>
              <a:t>Deep Learning w/ Andrew Ng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>
                <a:hlinkClick r:id="rId3"/>
              </a:rPr>
              <a:t>http://www.deeplearningbook.org/</a:t>
            </a:r>
            <a:endParaRPr lang="en-GB" dirty="0" smtClean="0"/>
          </a:p>
          <a:p>
            <a:pPr marL="298350" indent="-285750">
              <a:buFont typeface="Arial" charset="0"/>
              <a:buChar char="•"/>
            </a:pPr>
            <a:endParaRPr lang="en-GB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mtClean="0"/>
              <a:t>Online resources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37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D004A7FA-E887-4B62-8B7A-F0F1CE7A5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8801" y="1870947"/>
            <a:ext cx="452077" cy="454456"/>
          </a:xfrm>
        </p:spPr>
        <p:txBody>
          <a:bodyPr/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870947"/>
            <a:ext cx="10083148" cy="454456"/>
          </a:xfrm>
        </p:spPr>
        <p:txBody>
          <a:bodyPr/>
          <a:lstStyle/>
          <a:p>
            <a:r>
              <a:rPr lang="en-GB" dirty="0" smtClean="0"/>
              <a:t>Python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9D58C145-E0A9-433C-878E-3CB0D229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8801" y="2469453"/>
            <a:ext cx="452077" cy="454456"/>
          </a:xfrm>
        </p:spPr>
        <p:txBody>
          <a:bodyPr/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F8DA6802-F644-47B9-A970-15278C240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469453"/>
            <a:ext cx="10083148" cy="454456"/>
          </a:xfrm>
        </p:spPr>
        <p:txBody>
          <a:bodyPr/>
          <a:lstStyle/>
          <a:p>
            <a:r>
              <a:rPr lang="en-GB" dirty="0" err="1" smtClean="0"/>
              <a:t>NumPy</a:t>
            </a:r>
            <a:endParaRPr lang="en-GB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E6FA53A8-133D-4065-AE39-D064EC292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8801" y="3067959"/>
            <a:ext cx="452077" cy="454456"/>
          </a:xfrm>
        </p:spPr>
        <p:txBody>
          <a:bodyPr/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xmlns="" id="{D68A5245-99B2-4A44-806A-CF23BB4251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3067959"/>
            <a:ext cx="10083148" cy="454456"/>
          </a:xfrm>
        </p:spPr>
        <p:txBody>
          <a:bodyPr/>
          <a:lstStyle/>
          <a:p>
            <a:r>
              <a:rPr lang="en-GB" dirty="0" err="1" smtClean="0"/>
              <a:t>Matplotlib</a:t>
            </a:r>
            <a:endParaRPr lang="en-GB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xmlns="" id="{DC38C929-DB4C-4BA5-8DD3-9A4FB5DA80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8801" y="3666465"/>
            <a:ext cx="452077" cy="454456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xmlns="" id="{98E507F6-6689-4AFB-B3EF-C8BA2FE51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666465"/>
            <a:ext cx="10083148" cy="454456"/>
          </a:xfrm>
        </p:spPr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xmlns="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10753200" cy="4644000"/>
          </a:xfrm>
        </p:spPr>
        <p:txBody>
          <a:bodyPr/>
          <a:lstStyle/>
          <a:p>
            <a:pPr marL="298350" lvl="2" indent="-285750">
              <a:spcBef>
                <a:spcPts val="1200"/>
              </a:spcBef>
              <a:buClr>
                <a:srgbClr val="AD007C"/>
              </a:buClr>
              <a:buFont typeface="Arial" charset="0"/>
              <a:buChar char="•"/>
            </a:pPr>
            <a:r>
              <a:rPr lang="en-GB" dirty="0" smtClean="0">
                <a:ea typeface="Arial Hebrew" charset="-79"/>
                <a:cs typeface="Arial Hebrew" charset="-79"/>
              </a:rPr>
              <a:t>Exercise (DL-T1.ipynb)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dirty="0" smtClean="0">
                <a:ea typeface="Arial Hebrew" charset="-79"/>
                <a:cs typeface="Arial Hebrew" charset="-79"/>
              </a:rPr>
              <a:t>Focused mostly on </a:t>
            </a:r>
            <a:r>
              <a:rPr lang="en-GB" dirty="0" err="1" smtClean="0">
                <a:ea typeface="Arial Hebrew" charset="-79"/>
                <a:cs typeface="Arial Hebrew" charset="-79"/>
              </a:rPr>
              <a:t>NumPy</a:t>
            </a:r>
            <a:endParaRPr lang="en-GB" dirty="0" smtClean="0">
              <a:ea typeface="Arial Hebrew" charset="-79"/>
              <a:cs typeface="Arial Hebrew" charset="-79"/>
            </a:endParaRPr>
          </a:p>
          <a:p>
            <a:pPr marL="501750" lvl="1" indent="-285750">
              <a:buFont typeface="Arial" charset="0"/>
              <a:buChar char="•"/>
            </a:pPr>
            <a:r>
              <a:rPr lang="en-GB" dirty="0" smtClean="0">
                <a:ea typeface="Arial Hebrew" charset="-79"/>
                <a:cs typeface="Arial Hebrew" charset="-79"/>
              </a:rPr>
              <a:t>Exercise Questions relate only to </a:t>
            </a:r>
            <a:r>
              <a:rPr lang="en-GB" dirty="0" err="1" smtClean="0">
                <a:ea typeface="Arial Hebrew" charset="-79"/>
                <a:cs typeface="Arial Hebrew" charset="-79"/>
              </a:rPr>
              <a:t>NumPy</a:t>
            </a:r>
            <a:endParaRPr lang="en-GB" dirty="0" smtClean="0">
              <a:ea typeface="Arial Hebrew" charset="-79"/>
              <a:cs typeface="Arial Hebrew" charset="-79"/>
            </a:endParaRPr>
          </a:p>
          <a:p>
            <a:pPr marL="501750" lvl="1" indent="-285750">
              <a:buFont typeface="Arial" charset="0"/>
              <a:buChar char="•"/>
            </a:pPr>
            <a:endParaRPr lang="en-GB" dirty="0" smtClean="0">
              <a:ea typeface="Arial Hebrew" charset="-79"/>
              <a:cs typeface="Arial Hebrew" charset="-79"/>
            </a:endParaRPr>
          </a:p>
          <a:p>
            <a:pPr marL="501750" lvl="1" indent="-285750">
              <a:buFont typeface="Arial" charset="0"/>
              <a:buChar char="•"/>
            </a:pPr>
            <a:r>
              <a:rPr lang="en-GB" dirty="0" smtClean="0">
                <a:ea typeface="Arial Hebrew" charset="-79"/>
                <a:cs typeface="Arial Hebrew" charset="-79"/>
              </a:rPr>
              <a:t>Open the </a:t>
            </a:r>
            <a:r>
              <a:rPr lang="en-GB" dirty="0" err="1" smtClean="0">
                <a:ea typeface="Arial Hebrew" charset="-79"/>
                <a:cs typeface="Arial Hebrew" charset="-79"/>
              </a:rPr>
              <a:t>jupyter</a:t>
            </a:r>
            <a:r>
              <a:rPr lang="en-GB" dirty="0" smtClean="0">
                <a:ea typeface="Arial Hebrew" charset="-79"/>
                <a:cs typeface="Arial Hebrew" charset="-79"/>
              </a:rPr>
              <a:t> notebook that has been uploaded to </a:t>
            </a:r>
            <a:r>
              <a:rPr lang="en-GB" dirty="0" err="1" smtClean="0">
                <a:ea typeface="Arial Hebrew" charset="-79"/>
                <a:cs typeface="Arial Hebrew" charset="-79"/>
              </a:rPr>
              <a:t>digicampus</a:t>
            </a:r>
            <a:r>
              <a:rPr lang="en-GB" dirty="0" smtClean="0">
                <a:ea typeface="Arial Hebrew" charset="-79"/>
                <a:cs typeface="Arial Hebrew" charset="-79"/>
              </a:rPr>
              <a:t>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dirty="0" smtClean="0">
                <a:ea typeface="Arial Hebrew" charset="-79"/>
                <a:cs typeface="Arial Hebrew" charset="-79"/>
              </a:rPr>
              <a:t>If you do not have </a:t>
            </a:r>
            <a:r>
              <a:rPr lang="en-GB" dirty="0" err="1" smtClean="0">
                <a:ea typeface="Arial Hebrew" charset="-79"/>
                <a:cs typeface="Arial Hebrew" charset="-79"/>
              </a:rPr>
              <a:t>jupyter</a:t>
            </a:r>
            <a:r>
              <a:rPr lang="en-GB" dirty="0" smtClean="0">
                <a:ea typeface="Arial Hebrew" charset="-79"/>
                <a:cs typeface="Arial Hebrew" charset="-79"/>
              </a:rPr>
              <a:t> please install it: </a:t>
            </a:r>
          </a:p>
          <a:p>
            <a:pPr marL="717750" lvl="2" indent="-285750">
              <a:buFont typeface="Arial" charset="0"/>
              <a:buChar char="•"/>
            </a:pPr>
            <a:r>
              <a:rPr lang="en-GB" dirty="0" smtClean="0">
                <a:ea typeface="Arial Hebrew" charset="-79"/>
                <a:cs typeface="Arial Hebrew" charset="-79"/>
              </a:rPr>
              <a:t>$ pip install </a:t>
            </a:r>
            <a:r>
              <a:rPr lang="en-GB" dirty="0" err="1" smtClean="0">
                <a:ea typeface="Arial Hebrew" charset="-79"/>
                <a:cs typeface="Arial Hebrew" charset="-79"/>
              </a:rPr>
              <a:t>jupyter</a:t>
            </a:r>
            <a:r>
              <a:rPr lang="en-GB" dirty="0" smtClean="0">
                <a:ea typeface="Arial Hebrew" charset="-79"/>
                <a:cs typeface="Arial Hebrew" charset="-79"/>
              </a:rPr>
              <a:t> </a:t>
            </a:r>
          </a:p>
          <a:p>
            <a:pPr marL="717750" lvl="2" indent="-285750">
              <a:buFont typeface="Arial" charset="0"/>
              <a:buChar char="•"/>
            </a:pPr>
            <a:r>
              <a:rPr lang="en-GB" dirty="0" smtClean="0">
                <a:ea typeface="Arial Hebrew" charset="-79"/>
                <a:cs typeface="Arial Hebrew" charset="-79"/>
              </a:rPr>
              <a:t>$</a:t>
            </a:r>
            <a:r>
              <a:rPr lang="en-GB" dirty="0" err="1" smtClean="0">
                <a:ea typeface="Arial Hebrew" charset="-79"/>
                <a:cs typeface="Arial Hebrew" charset="-79"/>
              </a:rPr>
              <a:t>jupyter</a:t>
            </a:r>
            <a:r>
              <a:rPr lang="en-GB" dirty="0" smtClean="0">
                <a:ea typeface="Arial Hebrew" charset="-79"/>
                <a:cs typeface="Arial Hebrew" charset="-79"/>
              </a:rPr>
              <a:t> notebook DL-T1.ipynb / dl_tut_insession01.ipynb</a:t>
            </a:r>
          </a:p>
          <a:p>
            <a:pPr marL="501750" lvl="1" indent="-285750">
              <a:buFont typeface="Arial" charset="0"/>
              <a:buChar char="•"/>
            </a:pPr>
            <a:endParaRPr lang="en-GB" dirty="0" smtClean="0">
              <a:ea typeface="Arial Hebrew" charset="-79"/>
              <a:cs typeface="Arial Hebrew" charset="-79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Excercise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Python / </a:t>
            </a:r>
            <a:r>
              <a:rPr lang="de-DE" dirty="0" err="1" smtClean="0"/>
              <a:t>Numpy</a:t>
            </a:r>
            <a:r>
              <a:rPr lang="de-DE" dirty="0" smtClean="0"/>
              <a:t> / </a:t>
            </a:r>
            <a:r>
              <a:rPr lang="de-DE" dirty="0" err="1" smtClean="0"/>
              <a:t>Matplotlib</a:t>
            </a:r>
            <a:endParaRPr lang="de-DE" dirty="0"/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xmlns="" id="{7951D854-978C-4F36-BC3F-C8EBCBFA02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xmlns="" id="{4A14DD86-4869-4C96-801B-0303D7FB1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01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Python</a:t>
            </a:r>
            <a:endParaRPr lang="de-DE" dirty="0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charset="0"/>
              <a:buChar char="•"/>
            </a:pPr>
            <a:r>
              <a:rPr lang="en-GB" dirty="0" smtClean="0"/>
              <a:t>Free and open source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 smtClean="0"/>
              <a:t>Simple syntax 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 smtClean="0"/>
              <a:t>High-level language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 smtClean="0"/>
              <a:t>Object oriented 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 smtClean="0"/>
              <a:t>Cross-platform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 smtClean="0"/>
              <a:t>Widely supported 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 smtClean="0"/>
              <a:t>Active community </a:t>
            </a:r>
            <a:endParaRPr lang="en-GB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 smtClean="0"/>
              <a:t>Why</a:t>
            </a:r>
            <a:r>
              <a:rPr lang="de-DE" dirty="0" smtClean="0"/>
              <a:t> Python?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4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560" y="1826368"/>
            <a:ext cx="5053625" cy="3551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4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Python</a:t>
            </a:r>
            <a:endParaRPr lang="de-DE" dirty="0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charset="0"/>
              <a:buChar char="•"/>
            </a:pPr>
            <a:r>
              <a:rPr lang="en-GB" dirty="0" smtClean="0"/>
              <a:t>Package includes a plethora of python libraries: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b="1" dirty="0" err="1" smtClean="0"/>
              <a:t>NumPy</a:t>
            </a:r>
            <a:r>
              <a:rPr lang="en-GB" b="1" dirty="0" smtClean="0"/>
              <a:t>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dirty="0" smtClean="0"/>
              <a:t>Pandas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dirty="0" err="1" smtClean="0"/>
              <a:t>Scipy</a:t>
            </a:r>
            <a:endParaRPr lang="en-GB" dirty="0" smtClean="0"/>
          </a:p>
          <a:p>
            <a:pPr marL="501750" lvl="1" indent="-285750">
              <a:buFont typeface="Arial" charset="0"/>
              <a:buChar char="•"/>
            </a:pPr>
            <a:r>
              <a:rPr lang="en-GB" dirty="0" err="1" smtClean="0"/>
              <a:t>iPython</a:t>
            </a:r>
            <a:r>
              <a:rPr lang="en-GB" dirty="0" smtClean="0"/>
              <a:t>/</a:t>
            </a:r>
            <a:r>
              <a:rPr lang="en-GB" dirty="0" err="1" smtClean="0"/>
              <a:t>Jupyter</a:t>
            </a:r>
            <a:r>
              <a:rPr lang="en-GB" dirty="0" smtClean="0"/>
              <a:t> Notebook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dirty="0" err="1" smtClean="0"/>
              <a:t>Matplotlib</a:t>
            </a:r>
            <a:r>
              <a:rPr lang="en-GB" dirty="0" smtClean="0"/>
              <a:t> </a:t>
            </a:r>
          </a:p>
          <a:p>
            <a:pPr marL="298350" indent="-285750">
              <a:buFont typeface="Arial" charset="0"/>
              <a:buChar char="•"/>
            </a:pPr>
            <a:r>
              <a:rPr lang="en-GB" dirty="0" smtClean="0"/>
              <a:t>More information and material: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sz="2000" dirty="0" smtClean="0">
                <a:solidFill>
                  <a:srgbClr val="444444"/>
                </a:solidFill>
                <a:ea typeface="Arial"/>
                <a:cs typeface="Arial"/>
                <a:sym typeface="Arial"/>
                <a:hlinkClick r:id="rId2"/>
              </a:rPr>
              <a:t>https://www.anaconda.com</a:t>
            </a:r>
            <a:r>
              <a:rPr lang="en-GB" sz="2000" dirty="0" smtClean="0">
                <a:solidFill>
                  <a:srgbClr val="444444"/>
                </a:solidFill>
                <a:ea typeface="Arial"/>
                <a:cs typeface="Arial"/>
                <a:sym typeface="Arial"/>
              </a:rPr>
              <a:t>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sz="20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https://www.python.org/</a:t>
            </a:r>
            <a:endParaRPr lang="en-GB" sz="2000" dirty="0" smtClean="0">
              <a:solidFill>
                <a:srgbClr val="444444"/>
              </a:solidFill>
              <a:ea typeface="Arial"/>
              <a:cs typeface="Arial"/>
              <a:sym typeface="Arial"/>
            </a:endParaRPr>
          </a:p>
          <a:p>
            <a:pPr marL="298350" indent="-285750">
              <a:buFont typeface="Arial" charset="0"/>
              <a:buChar char="•"/>
            </a:pPr>
            <a:endParaRPr lang="en-GB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IDE-Setup: </a:t>
            </a:r>
            <a:r>
              <a:rPr lang="de-DE" dirty="0" err="1" smtClean="0"/>
              <a:t>Anaconda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6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NumPy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4332" y="4656405"/>
            <a:ext cx="6623336" cy="1028547"/>
          </a:xfrm>
        </p:spPr>
        <p:txBody>
          <a:bodyPr/>
          <a:lstStyle/>
          <a:p>
            <a:pPr algn="ctr"/>
            <a:r>
              <a:rPr lang="en-US" dirty="0" err="1"/>
              <a:t>Numpy</a:t>
            </a:r>
            <a:r>
              <a:rPr lang="en-US" dirty="0"/>
              <a:t> is a library for the Python programming language, adding support for large, multi-dimensional arrays and matrices, along with a large collection of high-level mathematical functions to operate on these arrays.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261" y="1345888"/>
            <a:ext cx="5271477" cy="29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</a:t>
            </a:r>
            <a:r>
              <a:rPr lang="de-DE" dirty="0" err="1"/>
              <a:t>P</a:t>
            </a:r>
            <a:r>
              <a:rPr lang="de-DE" dirty="0" err="1" smtClean="0"/>
              <a:t>y</a:t>
            </a:r>
            <a:endParaRPr lang="de-DE" dirty="0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charset="0"/>
              <a:buChar char="•"/>
            </a:pPr>
            <a:r>
              <a:rPr lang="en-GB" dirty="0" err="1" smtClean="0"/>
              <a:t>NumPy</a:t>
            </a:r>
            <a:r>
              <a:rPr lang="en-GB" dirty="0" smtClean="0"/>
              <a:t> </a:t>
            </a:r>
            <a:r>
              <a:rPr lang="en-GB" dirty="0" smtClean="0"/>
              <a:t>is a Python C extension library for array-oriented computing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dirty="0" smtClean="0"/>
              <a:t>Efficient in-memory</a:t>
            </a:r>
            <a:endParaRPr lang="en-GB" dirty="0" smtClean="0"/>
          </a:p>
          <a:p>
            <a:pPr marL="501750" lvl="1" indent="-285750">
              <a:buFont typeface="Arial" charset="0"/>
              <a:buChar char="•"/>
            </a:pPr>
            <a:r>
              <a:rPr lang="en-GB" dirty="0" smtClean="0"/>
              <a:t>Homogeneous </a:t>
            </a:r>
            <a:r>
              <a:rPr lang="en-GB" dirty="0" smtClean="0"/>
              <a:t>(but types can be algebraic</a:t>
            </a:r>
            <a:r>
              <a:rPr lang="en-GB" dirty="0" smtClean="0"/>
              <a:t>)</a:t>
            </a:r>
          </a:p>
          <a:p>
            <a:pPr marL="501750" lvl="1" indent="-285750">
              <a:buFont typeface="Arial" charset="0"/>
              <a:buChar char="•"/>
            </a:pPr>
            <a:endParaRPr lang="en-GB" dirty="0"/>
          </a:p>
          <a:p>
            <a:pPr marL="501750" lvl="1" indent="-285750">
              <a:buFont typeface="Arial" charset="0"/>
              <a:buChar char="•"/>
            </a:pPr>
            <a:endParaRPr lang="en-GB" dirty="0" smtClean="0"/>
          </a:p>
          <a:p>
            <a:pPr marL="298350" indent="-285750">
              <a:buFont typeface="Arial" charset="0"/>
              <a:buChar char="•"/>
            </a:pPr>
            <a:endParaRPr lang="en-GB" dirty="0" smtClean="0"/>
          </a:p>
          <a:p>
            <a:pPr marL="298350" indent="-285750">
              <a:buFont typeface="Arial" charset="0"/>
              <a:buChar char="•"/>
            </a:pPr>
            <a:r>
              <a:rPr lang="en-GB" dirty="0" err="1" smtClean="0"/>
              <a:t>NumPy</a:t>
            </a:r>
            <a:r>
              <a:rPr lang="en-GB" dirty="0" smtClean="0"/>
              <a:t> </a:t>
            </a:r>
            <a:r>
              <a:rPr lang="en-GB" dirty="0" smtClean="0"/>
              <a:t>is suited to many applications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dirty="0" smtClean="0"/>
              <a:t>Image/ Signal processing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dirty="0" smtClean="0"/>
              <a:t>Linear Algebra</a:t>
            </a:r>
            <a:endParaRPr lang="en-GB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NumPy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163431"/>
              </p:ext>
            </p:extLst>
          </p:nvPr>
        </p:nvGraphicFramePr>
        <p:xfrm>
          <a:off x="719400" y="3489571"/>
          <a:ext cx="6527412" cy="590843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725268"/>
                <a:gridCol w="725268"/>
                <a:gridCol w="725268"/>
                <a:gridCol w="725268"/>
                <a:gridCol w="725268"/>
                <a:gridCol w="725268"/>
                <a:gridCol w="725268"/>
                <a:gridCol w="725268"/>
                <a:gridCol w="725268"/>
              </a:tblGrid>
              <a:tr h="590843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50832" y="3037613"/>
            <a:ext cx="412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Signal element of data-type (</a:t>
            </a:r>
            <a:r>
              <a:rPr lang="en-GB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dtype</a:t>
            </a:r>
            <a:r>
              <a:rPr lang="en-GB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en-GB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Elbow Connector 6"/>
          <p:cNvCxnSpPr/>
          <p:nvPr/>
        </p:nvCxnSpPr>
        <p:spPr>
          <a:xfrm rot="10800000" flipV="1">
            <a:off x="1039320" y="3208213"/>
            <a:ext cx="1183376" cy="281358"/>
          </a:xfrm>
          <a:prstGeom prst="bentConnector3">
            <a:avLst>
              <a:gd name="adj1" fmla="val 99929"/>
            </a:avLst>
          </a:prstGeom>
          <a:ln w="317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r>
              <a:rPr lang="de-DE" dirty="0" smtClean="0"/>
              <a:t> </a:t>
            </a:r>
            <a:r>
              <a:rPr lang="de-DE" dirty="0" err="1" smtClean="0"/>
              <a:t>Ecosystem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Rounded Rectangle 4"/>
          <p:cNvSpPr/>
          <p:nvPr/>
        </p:nvSpPr>
        <p:spPr>
          <a:xfrm>
            <a:off x="3510866" y="4884373"/>
            <a:ext cx="5473063" cy="858129"/>
          </a:xfrm>
          <a:prstGeom prst="roundRect">
            <a:avLst/>
          </a:prstGeom>
          <a:solidFill>
            <a:srgbClr val="59A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NumPy</a:t>
            </a:r>
            <a:endParaRPr lang="en-GB" dirty="0"/>
          </a:p>
        </p:txBody>
      </p:sp>
      <p:sp>
        <p:nvSpPr>
          <p:cNvPr id="15" name="Rounded Rectangle 14"/>
          <p:cNvSpPr/>
          <p:nvPr/>
        </p:nvSpPr>
        <p:spPr>
          <a:xfrm>
            <a:off x="7309874" y="4325728"/>
            <a:ext cx="1650657" cy="429064"/>
          </a:xfrm>
          <a:prstGeom prst="roundRect">
            <a:avLst/>
          </a:prstGeom>
          <a:solidFill>
            <a:srgbClr val="B1B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Matplotlib</a:t>
            </a:r>
            <a:endParaRPr lang="en-GB" dirty="0"/>
          </a:p>
        </p:txBody>
      </p:sp>
      <p:sp>
        <p:nvSpPr>
          <p:cNvPr id="16" name="Rounded Rectangle 15"/>
          <p:cNvSpPr/>
          <p:nvPr/>
        </p:nvSpPr>
        <p:spPr>
          <a:xfrm>
            <a:off x="3510866" y="4325728"/>
            <a:ext cx="1650657" cy="429064"/>
          </a:xfrm>
          <a:prstGeom prst="roundRect">
            <a:avLst/>
          </a:prstGeom>
          <a:solidFill>
            <a:srgbClr val="B1B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Scipy</a:t>
            </a:r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5410370" y="4325728"/>
            <a:ext cx="1650657" cy="429064"/>
          </a:xfrm>
          <a:prstGeom prst="roundRect">
            <a:avLst/>
          </a:prstGeom>
          <a:solidFill>
            <a:srgbClr val="B1B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Pandas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3536843" y="3795218"/>
            <a:ext cx="2183382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Scikit</a:t>
            </a:r>
            <a:r>
              <a:rPr lang="en-GB" dirty="0" smtClean="0"/>
              <a:t>-image</a:t>
            </a:r>
            <a:endParaRPr lang="en-GB" dirty="0"/>
          </a:p>
        </p:txBody>
      </p:sp>
      <p:sp>
        <p:nvSpPr>
          <p:cNvPr id="25" name="Rounded Rectangle 24"/>
          <p:cNvSpPr/>
          <p:nvPr/>
        </p:nvSpPr>
        <p:spPr>
          <a:xfrm>
            <a:off x="5841600" y="3795218"/>
            <a:ext cx="1791831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scikit</a:t>
            </a:r>
            <a:r>
              <a:rPr lang="en-GB" dirty="0" smtClean="0"/>
              <a:t>-learn</a:t>
            </a:r>
            <a:endParaRPr lang="en-GB" dirty="0"/>
          </a:p>
        </p:txBody>
      </p:sp>
      <p:sp>
        <p:nvSpPr>
          <p:cNvPr id="26" name="Rounded Rectangle 25"/>
          <p:cNvSpPr/>
          <p:nvPr/>
        </p:nvSpPr>
        <p:spPr>
          <a:xfrm>
            <a:off x="7754806" y="3795218"/>
            <a:ext cx="1196159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Numba</a:t>
            </a:r>
            <a:endParaRPr lang="en-GB" dirty="0"/>
          </a:p>
        </p:txBody>
      </p:sp>
      <p:sp>
        <p:nvSpPr>
          <p:cNvPr id="27" name="Rounded Rectangle 26"/>
          <p:cNvSpPr/>
          <p:nvPr/>
        </p:nvSpPr>
        <p:spPr>
          <a:xfrm>
            <a:off x="3536843" y="3261027"/>
            <a:ext cx="1873527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PyTabes</a:t>
            </a:r>
            <a:endParaRPr lang="en-GB" dirty="0"/>
          </a:p>
        </p:txBody>
      </p:sp>
      <p:sp>
        <p:nvSpPr>
          <p:cNvPr id="28" name="Rounded Rectangle 27"/>
          <p:cNvSpPr/>
          <p:nvPr/>
        </p:nvSpPr>
        <p:spPr>
          <a:xfrm>
            <a:off x="5602450" y="3262498"/>
            <a:ext cx="1458577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statsmodels</a:t>
            </a:r>
            <a:endParaRPr lang="en-GB" dirty="0"/>
          </a:p>
        </p:txBody>
      </p:sp>
      <p:sp>
        <p:nvSpPr>
          <p:cNvPr id="29" name="Rounded Rectangle 28"/>
          <p:cNvSpPr/>
          <p:nvPr/>
        </p:nvSpPr>
        <p:spPr>
          <a:xfrm>
            <a:off x="7253107" y="3261027"/>
            <a:ext cx="1707424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Biopython</a:t>
            </a:r>
            <a:endParaRPr lang="en-GB" dirty="0"/>
          </a:p>
        </p:txBody>
      </p:sp>
      <p:sp>
        <p:nvSpPr>
          <p:cNvPr id="30" name="Rounded Rectangle 29"/>
          <p:cNvSpPr/>
          <p:nvPr/>
        </p:nvSpPr>
        <p:spPr>
          <a:xfrm>
            <a:off x="3536843" y="2695334"/>
            <a:ext cx="1198643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librosa</a:t>
            </a:r>
            <a:endParaRPr lang="en-GB" dirty="0"/>
          </a:p>
        </p:txBody>
      </p:sp>
      <p:sp>
        <p:nvSpPr>
          <p:cNvPr id="31" name="Rounded Rectangle 30"/>
          <p:cNvSpPr/>
          <p:nvPr/>
        </p:nvSpPr>
        <p:spPr>
          <a:xfrm>
            <a:off x="4826039" y="2692854"/>
            <a:ext cx="1409659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OpenCV</a:t>
            </a:r>
            <a:endParaRPr lang="en-GB" dirty="0"/>
          </a:p>
        </p:txBody>
      </p:sp>
      <p:sp>
        <p:nvSpPr>
          <p:cNvPr id="32" name="Rounded Rectangle 31"/>
          <p:cNvSpPr/>
          <p:nvPr/>
        </p:nvSpPr>
        <p:spPr>
          <a:xfrm>
            <a:off x="6326251" y="2699859"/>
            <a:ext cx="1409659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numexpr</a:t>
            </a:r>
            <a:endParaRPr lang="en-GB" dirty="0"/>
          </a:p>
        </p:txBody>
      </p:sp>
      <p:sp>
        <p:nvSpPr>
          <p:cNvPr id="33" name="Rounded Rectangle 32"/>
          <p:cNvSpPr/>
          <p:nvPr/>
        </p:nvSpPr>
        <p:spPr>
          <a:xfrm>
            <a:off x="7826463" y="2695865"/>
            <a:ext cx="1134068" cy="4290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astropy</a:t>
            </a:r>
            <a:endParaRPr lang="en-GB" dirty="0"/>
          </a:p>
        </p:txBody>
      </p:sp>
      <p:sp>
        <p:nvSpPr>
          <p:cNvPr id="34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10753200" cy="4644000"/>
          </a:xfrm>
        </p:spPr>
        <p:txBody>
          <a:bodyPr/>
          <a:lstStyle/>
          <a:p>
            <a:pPr marL="298350" indent="-285750">
              <a:buFont typeface="Arial" charset="0"/>
              <a:buChar char="•"/>
            </a:pPr>
            <a:r>
              <a:rPr lang="en-GB" dirty="0" err="1" smtClean="0"/>
              <a:t>NumPy</a:t>
            </a:r>
            <a:r>
              <a:rPr lang="en-GB" dirty="0" smtClean="0"/>
              <a:t> is the foundation of the python scientific stack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20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2">
            <a:extLst>
              <a:ext uri="{FF2B5EF4-FFF2-40B4-BE49-F238E27FC236}">
                <a16:creationId xmlns:a16="http://schemas.microsoft.com/office/drawing/2014/main" xmlns="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10753200" cy="4644000"/>
          </a:xfrm>
        </p:spPr>
        <p:txBody>
          <a:bodyPr/>
          <a:lstStyle/>
          <a:p>
            <a:pPr marL="298350" indent="-285750">
              <a:buFont typeface="Arial" charset="0"/>
              <a:buChar char="•"/>
            </a:pPr>
            <a:r>
              <a:rPr lang="en-GB" dirty="0" smtClean="0"/>
              <a:t>One dimensional arrays have a </a:t>
            </a:r>
            <a:r>
              <a:rPr lang="en-GB" b="1" dirty="0" smtClean="0"/>
              <a:t>1-</a:t>
            </a:r>
            <a:r>
              <a:rPr lang="en-GB" b="1" i="1" dirty="0" smtClean="0"/>
              <a:t>tuple </a:t>
            </a:r>
            <a:r>
              <a:rPr lang="en-GB" i="1" dirty="0" smtClean="0"/>
              <a:t>for their shape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/>
              <a:t>Shape: (5,)</a:t>
            </a:r>
          </a:p>
          <a:p>
            <a:pPr marL="501750" lvl="1" indent="-285750">
              <a:buFont typeface="Arial" charset="0"/>
              <a:buChar char="•"/>
            </a:pPr>
            <a:endParaRPr lang="en-GB" i="1" dirty="0" smtClean="0"/>
          </a:p>
          <a:p>
            <a:pPr marL="501750" lvl="1" indent="-285750">
              <a:buFont typeface="Arial" charset="0"/>
              <a:buChar char="•"/>
            </a:pPr>
            <a:endParaRPr lang="en-GB" i="1" dirty="0" smtClean="0"/>
          </a:p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Two dimensional arrays have a 2-tuple 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/>
              <a:t>Shape: (3,5)</a:t>
            </a:r>
          </a:p>
          <a:p>
            <a:pPr marL="501750" lvl="1" indent="-285750">
              <a:buFont typeface="Arial" charset="0"/>
              <a:buChar char="•"/>
            </a:pPr>
            <a:endParaRPr lang="en-GB" i="1" dirty="0" smtClean="0"/>
          </a:p>
          <a:p>
            <a:pPr marL="298350" indent="-285750">
              <a:buFont typeface="Arial" charset="0"/>
              <a:buChar char="•"/>
            </a:pPr>
            <a:r>
              <a:rPr lang="en-GB" i="1" dirty="0" smtClean="0"/>
              <a:t>Three dimensional arrays have a 3-tuple</a:t>
            </a:r>
          </a:p>
          <a:p>
            <a:pPr marL="501750" lvl="1" indent="-285750">
              <a:buFont typeface="Arial" charset="0"/>
              <a:buChar char="•"/>
            </a:pPr>
            <a:r>
              <a:rPr lang="en-GB" i="1" dirty="0" smtClean="0"/>
              <a:t>Shape: (3,5,3)</a:t>
            </a: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Array Shape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8</a:t>
            </a:fld>
            <a:endParaRPr lang="de-D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961599"/>
              </p:ext>
            </p:extLst>
          </p:nvPr>
        </p:nvGraphicFramePr>
        <p:xfrm>
          <a:off x="7913777" y="1491607"/>
          <a:ext cx="3078180" cy="590843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615636"/>
                <a:gridCol w="615636"/>
                <a:gridCol w="615636"/>
                <a:gridCol w="615636"/>
                <a:gridCol w="615636"/>
              </a:tblGrid>
              <a:tr h="590843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984218"/>
              </p:ext>
            </p:extLst>
          </p:nvPr>
        </p:nvGraphicFramePr>
        <p:xfrm>
          <a:off x="7913777" y="2300110"/>
          <a:ext cx="3078180" cy="1676825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615636"/>
                <a:gridCol w="615636"/>
                <a:gridCol w="615636"/>
                <a:gridCol w="615636"/>
                <a:gridCol w="615636"/>
              </a:tblGrid>
              <a:tr h="579545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206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206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568610"/>
              </p:ext>
            </p:extLst>
          </p:nvPr>
        </p:nvGraphicFramePr>
        <p:xfrm>
          <a:off x="7913777" y="4159328"/>
          <a:ext cx="3123030" cy="1676825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624606"/>
                <a:gridCol w="624606"/>
                <a:gridCol w="624606"/>
                <a:gridCol w="624606"/>
                <a:gridCol w="624606"/>
              </a:tblGrid>
              <a:tr h="579545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206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206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118339"/>
              </p:ext>
            </p:extLst>
          </p:nvPr>
        </p:nvGraphicFramePr>
        <p:xfrm>
          <a:off x="8066177" y="4311728"/>
          <a:ext cx="3123030" cy="1676825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624606"/>
                <a:gridCol w="624606"/>
                <a:gridCol w="624606"/>
                <a:gridCol w="624606"/>
                <a:gridCol w="624606"/>
              </a:tblGrid>
              <a:tr h="579545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206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206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118339"/>
              </p:ext>
            </p:extLst>
          </p:nvPr>
        </p:nvGraphicFramePr>
        <p:xfrm>
          <a:off x="8218577" y="4464128"/>
          <a:ext cx="3123030" cy="1676825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624606"/>
                <a:gridCol w="624606"/>
                <a:gridCol w="624606"/>
                <a:gridCol w="624606"/>
                <a:gridCol w="624606"/>
              </a:tblGrid>
              <a:tr h="579545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206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6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8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206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10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11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12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13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  <a:endParaRPr lang="en-GB" sz="3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5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xmlns="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NumPy</a:t>
            </a:r>
            <a:endParaRPr lang="de-DE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xmlns="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started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xmlns="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31456" b="31152"/>
          <a:stretch/>
        </p:blipFill>
        <p:spPr>
          <a:xfrm>
            <a:off x="5933569" y="2138289"/>
            <a:ext cx="5691874" cy="3137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9400" y="1845484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$ Python3 </a:t>
            </a:r>
          </a:p>
          <a:p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GB" i="1" dirty="0" err="1" smtClean="0"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 as np </a:t>
            </a:r>
          </a:p>
          <a:p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&gt;&gt;&gt; A = </a:t>
            </a:r>
            <a:r>
              <a:rPr lang="en-GB" i="1" dirty="0" err="1" smtClean="0">
                <a:latin typeface="Courier New" charset="0"/>
                <a:ea typeface="Courier New" charset="0"/>
                <a:cs typeface="Courier New" charset="0"/>
              </a:rPr>
              <a:t>np.array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([1,2,3,4])</a:t>
            </a:r>
          </a:p>
          <a:p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&gt;&gt;&gt; A2 = </a:t>
            </a:r>
            <a:r>
              <a:rPr lang="en-GB" i="1" dirty="0" err="1" smtClean="0">
                <a:latin typeface="Courier New" charset="0"/>
                <a:ea typeface="Courier New" charset="0"/>
                <a:cs typeface="Courier New" charset="0"/>
              </a:rPr>
              <a:t>A.reshape</a:t>
            </a:r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(2,2)</a:t>
            </a:r>
          </a:p>
          <a:p>
            <a:r>
              <a:rPr lang="en-GB" i="1" dirty="0" smtClean="0">
                <a:latin typeface="Courier New" charset="0"/>
                <a:ea typeface="Courier New" charset="0"/>
                <a:cs typeface="Courier New" charset="0"/>
              </a:rPr>
              <a:t>&gt;&gt;&gt; A2 </a:t>
            </a:r>
            <a:endParaRPr lang="en-GB" i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array([[1, 2],</a:t>
            </a:r>
          </a:p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       [3, 4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]])</a:t>
            </a:r>
          </a:p>
          <a:p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&gt;&gt;&gt; A3 = np.array([A2,A2,A2])</a:t>
            </a:r>
          </a:p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array([[[1, 2],</a:t>
            </a:r>
          </a:p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        [3, 4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]],</a:t>
            </a:r>
          </a:p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       [[1, 2],</a:t>
            </a:r>
          </a:p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        [3, 4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]],</a:t>
            </a:r>
            <a:endParaRPr lang="is-I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       [[1, 2],</a:t>
            </a:r>
          </a:p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        [3, 4]]])</a:t>
            </a:r>
          </a:p>
          <a:p>
            <a:endParaRPr lang="is-I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GB" i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Office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Praesentationsmaster-Vorlage-FAI (1)</Template>
  <TotalTime>11611</TotalTime>
  <Words>1129</Words>
  <Application>Microsoft Macintosh PowerPoint</Application>
  <PresentationFormat>Widescreen</PresentationFormat>
  <Paragraphs>585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 Black</vt:lpstr>
      <vt:lpstr>Arial Hebrew</vt:lpstr>
      <vt:lpstr>Courier New</vt:lpstr>
      <vt:lpstr>Monaco</vt:lpstr>
      <vt:lpstr>Symbol</vt:lpstr>
      <vt:lpstr>Wingdings</vt:lpstr>
      <vt:lpstr>Arial</vt:lpstr>
      <vt:lpstr>Office</vt:lpstr>
      <vt:lpstr>T1: Introduction to Scientific Computing: Python – Numpy and Matplotlib</vt:lpstr>
      <vt:lpstr>Agenda</vt:lpstr>
      <vt:lpstr>Python</vt:lpstr>
      <vt:lpstr>Python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Matplotlib</vt:lpstr>
      <vt:lpstr>Matplotlib</vt:lpstr>
      <vt:lpstr>Matplotlib</vt:lpstr>
      <vt:lpstr>Deep Learning (NumPy)</vt:lpstr>
      <vt:lpstr>Excercise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T1: Introduction to Scientific Computing: Python and Numpy</dc:title>
  <dc:creator>Alice Baird</dc:creator>
  <cp:lastModifiedBy>Alice Baird</cp:lastModifiedBy>
  <cp:revision>39</cp:revision>
  <dcterms:created xsi:type="dcterms:W3CDTF">2019-10-15T09:00:09Z</dcterms:created>
  <dcterms:modified xsi:type="dcterms:W3CDTF">2019-10-23T14:18:31Z</dcterms:modified>
</cp:coreProperties>
</file>